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media/media1.mov" ContentType="video/unknown"/>
  <Override PartName="/ppt/media/media2.mov" ContentType="video/unknown"/>
  <Override PartName="/ppt/media/media3.mov" ContentType="video/unknown"/>
  <Override PartName="/ppt/media/media4.mov" ContentType="video/unknown"/>
  <Override PartName="/ppt/media/media5.mov" ContentType="video/unknown"/>
  <Override PartName="/ppt/media/media6.mov" ContentType="video/unknown"/>
  <Override PartName="/ppt/media/media7.mo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20104100" cy="125603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0" name="Shape 70"/>
          <p:cNvSpPr/>
          <p:nvPr>
            <p:ph type="sldImg"/>
          </p:nvPr>
        </p:nvSpPr>
        <p:spPr>
          <a:xfrm>
            <a:off x="1143000" y="685800"/>
            <a:ext cx="4572000" cy="3429000"/>
          </a:xfrm>
          <a:prstGeom prst="rect">
            <a:avLst/>
          </a:prstGeom>
        </p:spPr>
        <p:txBody>
          <a:bodyPr/>
          <a:lstStyle/>
          <a:p>
            <a:pPr/>
          </a:p>
        </p:txBody>
      </p:sp>
      <p:sp>
        <p:nvSpPr>
          <p:cNvPr id="71" name="Shape 7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507806" y="3895661"/>
            <a:ext cx="17088487" cy="2638997"/>
          </a:xfrm>
          <a:prstGeom prst="rect">
            <a:avLst/>
          </a:prstGeom>
        </p:spPr>
        <p:txBody>
          <a:bodyPr>
            <a:normAutofit fontScale="100000" lnSpcReduction="0"/>
          </a:bodyPr>
          <a:lstStyle/>
          <a:p>
            <a:pPr/>
            <a:r>
              <a:t>Title Text</a:t>
            </a:r>
          </a:p>
        </p:txBody>
      </p:sp>
      <p:sp>
        <p:nvSpPr>
          <p:cNvPr id="12" name="Body Level One…"/>
          <p:cNvSpPr txBox="1"/>
          <p:nvPr>
            <p:ph type="body" sz="quarter" idx="1"/>
          </p:nvPr>
        </p:nvSpPr>
        <p:spPr>
          <a:xfrm>
            <a:off x="3015614" y="7037323"/>
            <a:ext cx="14072871" cy="3141663"/>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xfrm>
            <a:off x="2105410" y="3018470"/>
            <a:ext cx="15893280" cy="1059815"/>
          </a:xfrm>
          <a:prstGeom prst="rect">
            <a:avLst/>
          </a:prstGeom>
        </p:spPr>
        <p:txBody>
          <a:bodyPr>
            <a:normAutofit fontScale="100000" lnSpcReduction="0"/>
          </a:bodyPr>
          <a:lstStyle/>
          <a:p>
            <a:pPr/>
            <a:r>
              <a:t>Title Text</a:t>
            </a:r>
          </a:p>
        </p:txBody>
      </p:sp>
      <p:sp>
        <p:nvSpPr>
          <p:cNvPr id="21" name="Body Level One…"/>
          <p:cNvSpPr txBox="1"/>
          <p:nvPr>
            <p:ph type="body" sz="half" idx="1"/>
          </p:nvPr>
        </p:nvSpPr>
        <p:spPr>
          <a:xfrm>
            <a:off x="1710507" y="4747064"/>
            <a:ext cx="15915007" cy="3790951"/>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0">
    <p:spTree>
      <p:nvGrpSpPr>
        <p:cNvPr id="1" name=""/>
        <p:cNvGrpSpPr/>
        <p:nvPr/>
      </p:nvGrpSpPr>
      <p:grpSpPr>
        <a:xfrm>
          <a:off x="0" y="0"/>
          <a:ext cx="0" cy="0"/>
          <a:chOff x="0" y="0"/>
          <a:chExt cx="0" cy="0"/>
        </a:xfrm>
      </p:grpSpPr>
      <p:sp>
        <p:nvSpPr>
          <p:cNvPr id="29" name="Title Text"/>
          <p:cNvSpPr txBox="1"/>
          <p:nvPr>
            <p:ph type="title"/>
          </p:nvPr>
        </p:nvSpPr>
        <p:spPr>
          <a:xfrm>
            <a:off x="2105410" y="3018470"/>
            <a:ext cx="15893280" cy="1059815"/>
          </a:xfrm>
          <a:prstGeom prst="rect">
            <a:avLst/>
          </a:prstGeom>
        </p:spPr>
        <p:txBody>
          <a:bodyPr>
            <a:normAutofit fontScale="100000" lnSpcReduction="0"/>
          </a:bodyPr>
          <a:lstStyle/>
          <a:p>
            <a:pPr/>
            <a:r>
              <a:t>Title Text</a:t>
            </a:r>
          </a:p>
        </p:txBody>
      </p:sp>
      <p:sp>
        <p:nvSpPr>
          <p:cNvPr id="30" name="Body Level One…"/>
          <p:cNvSpPr txBox="1"/>
          <p:nvPr>
            <p:ph type="body" sz="half" idx="1"/>
          </p:nvPr>
        </p:nvSpPr>
        <p:spPr>
          <a:xfrm>
            <a:off x="1710507" y="4747064"/>
            <a:ext cx="15915007" cy="3790951"/>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xfrm>
            <a:off x="2105410" y="3018470"/>
            <a:ext cx="15893280" cy="1059815"/>
          </a:xfrm>
          <a:prstGeom prst="rect">
            <a:avLst/>
          </a:prstGeom>
        </p:spPr>
        <p:txBody>
          <a:bodyPr>
            <a:normAutofit fontScale="100000" lnSpcReduction="0"/>
          </a:bodyPr>
          <a:lstStyle/>
          <a:p>
            <a:pPr/>
            <a:r>
              <a:t>Title Text</a:t>
            </a:r>
          </a:p>
        </p:txBody>
      </p:sp>
      <p:sp>
        <p:nvSpPr>
          <p:cNvPr id="39" name="Body Level One…"/>
          <p:cNvSpPr txBox="1"/>
          <p:nvPr>
            <p:ph type="body" sz="half" idx="1"/>
          </p:nvPr>
        </p:nvSpPr>
        <p:spPr>
          <a:xfrm>
            <a:off x="1005205" y="2890329"/>
            <a:ext cx="8745285" cy="829399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pic>
        <p:nvPicPr>
          <p:cNvPr id="47" name="bg object 16" descr="bg object 16"/>
          <p:cNvPicPr>
            <a:picLocks noChangeAspect="1"/>
          </p:cNvPicPr>
          <p:nvPr/>
        </p:nvPicPr>
        <p:blipFill>
          <a:blip r:embed="rId2">
            <a:extLst/>
          </a:blip>
          <a:stretch>
            <a:fillRect/>
          </a:stretch>
        </p:blipFill>
        <p:spPr>
          <a:xfrm>
            <a:off x="4771475" y="917284"/>
            <a:ext cx="10648609" cy="10243021"/>
          </a:xfrm>
          <a:prstGeom prst="rect">
            <a:avLst/>
          </a:prstGeom>
          <a:ln w="12700">
            <a:miter lim="400000"/>
          </a:ln>
        </p:spPr>
      </p:pic>
      <p:sp>
        <p:nvSpPr>
          <p:cNvPr id="48" name="bg object 17"/>
          <p:cNvSpPr/>
          <p:nvPr/>
        </p:nvSpPr>
        <p:spPr>
          <a:xfrm>
            <a:off x="0" y="11895883"/>
            <a:ext cx="20104100" cy="669180"/>
          </a:xfrm>
          <a:prstGeom prst="rect">
            <a:avLst/>
          </a:prstGeom>
          <a:solidFill>
            <a:srgbClr val="005EB8"/>
          </a:solidFill>
          <a:ln w="12700">
            <a:miter lim="400000"/>
          </a:ln>
        </p:spPr>
        <p:txBody>
          <a:bodyPr lIns="45719" rIns="45719"/>
          <a:lstStyle/>
          <a:p>
            <a:pPr/>
          </a:p>
        </p:txBody>
      </p:sp>
      <p:sp>
        <p:nvSpPr>
          <p:cNvPr id="49" name="Title Text"/>
          <p:cNvSpPr txBox="1"/>
          <p:nvPr>
            <p:ph type="title"/>
          </p:nvPr>
        </p:nvSpPr>
        <p:spPr>
          <a:xfrm>
            <a:off x="2105410" y="3018470"/>
            <a:ext cx="15893280" cy="1059815"/>
          </a:xfrm>
          <a:prstGeom prst="rect">
            <a:avLst/>
          </a:prstGeom>
        </p:spPr>
        <p:txBody>
          <a:bodyPr>
            <a:normAutofit fontScale="100000" lnSpcReduction="0"/>
          </a:bodyPr>
          <a:lstStyle/>
          <a:p>
            <a:pPr/>
            <a:r>
              <a:t>Title Text</a:t>
            </a: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0">
    <p:spTree>
      <p:nvGrpSpPr>
        <p:cNvPr id="1" name=""/>
        <p:cNvGrpSpPr/>
        <p:nvPr/>
      </p:nvGrpSpPr>
      <p:grpSpPr>
        <a:xfrm>
          <a:off x="0" y="0"/>
          <a:ext cx="0" cy="0"/>
          <a:chOff x="0" y="0"/>
          <a:chExt cx="0" cy="0"/>
        </a:xfrm>
      </p:grpSpPr>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005205" y="502993"/>
            <a:ext cx="18093690" cy="242774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r>
              <a:t>Title Text</a:t>
            </a:r>
          </a:p>
        </p:txBody>
      </p:sp>
      <p:sp>
        <p:nvSpPr>
          <p:cNvPr id="3" name="Body Level One…"/>
          <p:cNvSpPr txBox="1"/>
          <p:nvPr>
            <p:ph type="body" idx="1"/>
          </p:nvPr>
        </p:nvSpPr>
        <p:spPr>
          <a:xfrm>
            <a:off x="1005205" y="2930736"/>
            <a:ext cx="18093690" cy="96295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8854470" y="11686985"/>
            <a:ext cx="244427" cy="241648"/>
          </a:xfrm>
          <a:prstGeom prst="rect">
            <a:avLst/>
          </a:prstGeom>
          <a:ln w="12700">
            <a:miter lim="400000"/>
          </a:ln>
        </p:spPr>
        <p:txBody>
          <a:bodyPr wrap="none" lIns="0" tIns="0" rIns="0" bIns="0">
            <a:spAutoFit/>
          </a:bodyPr>
          <a:lstStyle>
            <a:lvl1pPr algn="r">
              <a:defRPr>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3400" u="none">
          <a:solidFill>
            <a:srgbClr val="FFFFFF"/>
          </a:solidFill>
          <a:uFillTx/>
          <a:latin typeface="Calibri Light"/>
          <a:ea typeface="Calibri Light"/>
          <a:cs typeface="Calibri Light"/>
          <a:sym typeface="Calibri Light"/>
        </a:defRPr>
      </a:lvl1pPr>
      <a:lvl2pPr marL="0" marR="0" indent="0" algn="l" defTabSz="914400" rtl="0" latinLnBrk="0">
        <a:lnSpc>
          <a:spcPct val="100000"/>
        </a:lnSpc>
        <a:spcBef>
          <a:spcPts val="0"/>
        </a:spcBef>
        <a:spcAft>
          <a:spcPts val="0"/>
        </a:spcAft>
        <a:buClrTx/>
        <a:buSzTx/>
        <a:buFontTx/>
        <a:buNone/>
        <a:tabLst/>
        <a:defRPr b="0" baseline="0" cap="none" i="0" spc="0" strike="noStrike" sz="3400" u="none">
          <a:solidFill>
            <a:srgbClr val="FFFFFF"/>
          </a:solidFill>
          <a:uFillTx/>
          <a:latin typeface="Calibri Light"/>
          <a:ea typeface="Calibri Light"/>
          <a:cs typeface="Calibri Light"/>
          <a:sym typeface="Calibri Light"/>
        </a:defRPr>
      </a:lvl2pPr>
      <a:lvl3pPr marL="0" marR="0" indent="0" algn="l" defTabSz="914400" rtl="0" latinLnBrk="0">
        <a:lnSpc>
          <a:spcPct val="100000"/>
        </a:lnSpc>
        <a:spcBef>
          <a:spcPts val="0"/>
        </a:spcBef>
        <a:spcAft>
          <a:spcPts val="0"/>
        </a:spcAft>
        <a:buClrTx/>
        <a:buSzTx/>
        <a:buFontTx/>
        <a:buNone/>
        <a:tabLst/>
        <a:defRPr b="0" baseline="0" cap="none" i="0" spc="0" strike="noStrike" sz="3400" u="none">
          <a:solidFill>
            <a:srgbClr val="FFFFFF"/>
          </a:solidFill>
          <a:uFillTx/>
          <a:latin typeface="Calibri Light"/>
          <a:ea typeface="Calibri Light"/>
          <a:cs typeface="Calibri Light"/>
          <a:sym typeface="Calibri Light"/>
        </a:defRPr>
      </a:lvl3pPr>
      <a:lvl4pPr marL="0" marR="0" indent="0" algn="l" defTabSz="914400" rtl="0" latinLnBrk="0">
        <a:lnSpc>
          <a:spcPct val="100000"/>
        </a:lnSpc>
        <a:spcBef>
          <a:spcPts val="0"/>
        </a:spcBef>
        <a:spcAft>
          <a:spcPts val="0"/>
        </a:spcAft>
        <a:buClrTx/>
        <a:buSzTx/>
        <a:buFontTx/>
        <a:buNone/>
        <a:tabLst/>
        <a:defRPr b="0" baseline="0" cap="none" i="0" spc="0" strike="noStrike" sz="3400" u="none">
          <a:solidFill>
            <a:srgbClr val="FFFFFF"/>
          </a:solidFill>
          <a:uFillTx/>
          <a:latin typeface="Calibri Light"/>
          <a:ea typeface="Calibri Light"/>
          <a:cs typeface="Calibri Light"/>
          <a:sym typeface="Calibri Light"/>
        </a:defRPr>
      </a:lvl4pPr>
      <a:lvl5pPr marL="0" marR="0" indent="0" algn="l" defTabSz="914400" rtl="0" latinLnBrk="0">
        <a:lnSpc>
          <a:spcPct val="100000"/>
        </a:lnSpc>
        <a:spcBef>
          <a:spcPts val="0"/>
        </a:spcBef>
        <a:spcAft>
          <a:spcPts val="0"/>
        </a:spcAft>
        <a:buClrTx/>
        <a:buSzTx/>
        <a:buFontTx/>
        <a:buNone/>
        <a:tabLst/>
        <a:defRPr b="0" baseline="0" cap="none" i="0" spc="0" strike="noStrike" sz="3400" u="none">
          <a:solidFill>
            <a:srgbClr val="FFFFFF"/>
          </a:solidFill>
          <a:uFillTx/>
          <a:latin typeface="Calibri Light"/>
          <a:ea typeface="Calibri Light"/>
          <a:cs typeface="Calibri Light"/>
          <a:sym typeface="Calibri Light"/>
        </a:defRPr>
      </a:lvl5pPr>
      <a:lvl6pPr marL="0" marR="0" indent="0" algn="l" defTabSz="914400" rtl="0" latinLnBrk="0">
        <a:lnSpc>
          <a:spcPct val="100000"/>
        </a:lnSpc>
        <a:spcBef>
          <a:spcPts val="0"/>
        </a:spcBef>
        <a:spcAft>
          <a:spcPts val="0"/>
        </a:spcAft>
        <a:buClrTx/>
        <a:buSzTx/>
        <a:buFontTx/>
        <a:buNone/>
        <a:tabLst/>
        <a:defRPr b="0" baseline="0" cap="none" i="0" spc="0" strike="noStrike" sz="3400" u="none">
          <a:solidFill>
            <a:srgbClr val="FFFFFF"/>
          </a:solidFill>
          <a:uFillTx/>
          <a:latin typeface="Calibri Light"/>
          <a:ea typeface="Calibri Light"/>
          <a:cs typeface="Calibri Light"/>
          <a:sym typeface="Calibri Light"/>
        </a:defRPr>
      </a:lvl6pPr>
      <a:lvl7pPr marL="0" marR="0" indent="0" algn="l" defTabSz="914400" rtl="0" latinLnBrk="0">
        <a:lnSpc>
          <a:spcPct val="100000"/>
        </a:lnSpc>
        <a:spcBef>
          <a:spcPts val="0"/>
        </a:spcBef>
        <a:spcAft>
          <a:spcPts val="0"/>
        </a:spcAft>
        <a:buClrTx/>
        <a:buSzTx/>
        <a:buFontTx/>
        <a:buNone/>
        <a:tabLst/>
        <a:defRPr b="0" baseline="0" cap="none" i="0" spc="0" strike="noStrike" sz="3400" u="none">
          <a:solidFill>
            <a:srgbClr val="FFFFFF"/>
          </a:solidFill>
          <a:uFillTx/>
          <a:latin typeface="Calibri Light"/>
          <a:ea typeface="Calibri Light"/>
          <a:cs typeface="Calibri Light"/>
          <a:sym typeface="Calibri Light"/>
        </a:defRPr>
      </a:lvl7pPr>
      <a:lvl8pPr marL="0" marR="0" indent="0" algn="l" defTabSz="914400" rtl="0" latinLnBrk="0">
        <a:lnSpc>
          <a:spcPct val="100000"/>
        </a:lnSpc>
        <a:spcBef>
          <a:spcPts val="0"/>
        </a:spcBef>
        <a:spcAft>
          <a:spcPts val="0"/>
        </a:spcAft>
        <a:buClrTx/>
        <a:buSzTx/>
        <a:buFontTx/>
        <a:buNone/>
        <a:tabLst/>
        <a:defRPr b="0" baseline="0" cap="none" i="0" spc="0" strike="noStrike" sz="3400" u="none">
          <a:solidFill>
            <a:srgbClr val="FFFFFF"/>
          </a:solidFill>
          <a:uFillTx/>
          <a:latin typeface="Calibri Light"/>
          <a:ea typeface="Calibri Light"/>
          <a:cs typeface="Calibri Light"/>
          <a:sym typeface="Calibri Light"/>
        </a:defRPr>
      </a:lvl8pPr>
      <a:lvl9pPr marL="0" marR="0" indent="0" algn="l" defTabSz="914400" rtl="0" latinLnBrk="0">
        <a:lnSpc>
          <a:spcPct val="100000"/>
        </a:lnSpc>
        <a:spcBef>
          <a:spcPts val="0"/>
        </a:spcBef>
        <a:spcAft>
          <a:spcPts val="0"/>
        </a:spcAft>
        <a:buClrTx/>
        <a:buSzTx/>
        <a:buFontTx/>
        <a:buNone/>
        <a:tabLst/>
        <a:defRPr b="0" baseline="0" cap="none" i="0" spc="0" strike="noStrike" sz="3400" u="none">
          <a:solidFill>
            <a:srgbClr val="FFFFFF"/>
          </a:solidFill>
          <a:uFillTx/>
          <a:latin typeface="Calibri Light"/>
          <a:ea typeface="Calibri Light"/>
          <a:cs typeface="Calibri Light"/>
          <a:sym typeface="Calibri Light"/>
        </a:defRPr>
      </a:lvl9pPr>
    </p:titleStyle>
    <p:bodyStyle>
      <a:lvl1pPr marL="0" marR="0" indent="0" algn="l" defTabSz="914400" rtl="0" latinLnBrk="0">
        <a:lnSpc>
          <a:spcPct val="100000"/>
        </a:lnSpc>
        <a:spcBef>
          <a:spcPts val="0"/>
        </a:spcBef>
        <a:spcAft>
          <a:spcPts val="0"/>
        </a:spcAft>
        <a:buClrTx/>
        <a:buSzTx/>
        <a:buFontTx/>
        <a:buNone/>
        <a:tabLst/>
        <a:defRPr b="0" baseline="0" cap="none" i="0" spc="0" strike="noStrike" sz="13000" u="none">
          <a:solidFill>
            <a:srgbClr val="FFAC00"/>
          </a:solidFill>
          <a:uFillTx/>
          <a:latin typeface="Calibri Light"/>
          <a:ea typeface="Calibri Light"/>
          <a:cs typeface="Calibri Light"/>
          <a:sym typeface="Calibri Light"/>
        </a:defRPr>
      </a:lvl1pPr>
      <a:lvl2pPr marL="0" marR="0" indent="457200" algn="l" defTabSz="914400" rtl="0" latinLnBrk="0">
        <a:lnSpc>
          <a:spcPct val="100000"/>
        </a:lnSpc>
        <a:spcBef>
          <a:spcPts val="0"/>
        </a:spcBef>
        <a:spcAft>
          <a:spcPts val="0"/>
        </a:spcAft>
        <a:buClrTx/>
        <a:buSzTx/>
        <a:buFontTx/>
        <a:buNone/>
        <a:tabLst/>
        <a:defRPr b="0" baseline="0" cap="none" i="0" spc="0" strike="noStrike" sz="13000" u="none">
          <a:solidFill>
            <a:srgbClr val="FFAC00"/>
          </a:solidFill>
          <a:uFillTx/>
          <a:latin typeface="Calibri Light"/>
          <a:ea typeface="Calibri Light"/>
          <a:cs typeface="Calibri Light"/>
          <a:sym typeface="Calibri Light"/>
        </a:defRPr>
      </a:lvl2pPr>
      <a:lvl3pPr marL="0" marR="0" indent="914400" algn="l" defTabSz="914400" rtl="0" latinLnBrk="0">
        <a:lnSpc>
          <a:spcPct val="100000"/>
        </a:lnSpc>
        <a:spcBef>
          <a:spcPts val="0"/>
        </a:spcBef>
        <a:spcAft>
          <a:spcPts val="0"/>
        </a:spcAft>
        <a:buClrTx/>
        <a:buSzTx/>
        <a:buFontTx/>
        <a:buNone/>
        <a:tabLst/>
        <a:defRPr b="0" baseline="0" cap="none" i="0" spc="0" strike="noStrike" sz="13000" u="none">
          <a:solidFill>
            <a:srgbClr val="FFAC00"/>
          </a:solidFill>
          <a:uFillTx/>
          <a:latin typeface="Calibri Light"/>
          <a:ea typeface="Calibri Light"/>
          <a:cs typeface="Calibri Light"/>
          <a:sym typeface="Calibri Light"/>
        </a:defRPr>
      </a:lvl3pPr>
      <a:lvl4pPr marL="0" marR="0" indent="1371600" algn="l" defTabSz="914400" rtl="0" latinLnBrk="0">
        <a:lnSpc>
          <a:spcPct val="100000"/>
        </a:lnSpc>
        <a:spcBef>
          <a:spcPts val="0"/>
        </a:spcBef>
        <a:spcAft>
          <a:spcPts val="0"/>
        </a:spcAft>
        <a:buClrTx/>
        <a:buSzTx/>
        <a:buFontTx/>
        <a:buNone/>
        <a:tabLst/>
        <a:defRPr b="0" baseline="0" cap="none" i="0" spc="0" strike="noStrike" sz="13000" u="none">
          <a:solidFill>
            <a:srgbClr val="FFAC00"/>
          </a:solidFill>
          <a:uFillTx/>
          <a:latin typeface="Calibri Light"/>
          <a:ea typeface="Calibri Light"/>
          <a:cs typeface="Calibri Light"/>
          <a:sym typeface="Calibri Light"/>
        </a:defRPr>
      </a:lvl4pPr>
      <a:lvl5pPr marL="0" marR="0" indent="1828800" algn="l" defTabSz="914400" rtl="0" latinLnBrk="0">
        <a:lnSpc>
          <a:spcPct val="100000"/>
        </a:lnSpc>
        <a:spcBef>
          <a:spcPts val="0"/>
        </a:spcBef>
        <a:spcAft>
          <a:spcPts val="0"/>
        </a:spcAft>
        <a:buClrTx/>
        <a:buSzTx/>
        <a:buFontTx/>
        <a:buNone/>
        <a:tabLst/>
        <a:defRPr b="0" baseline="0" cap="none" i="0" spc="0" strike="noStrike" sz="13000" u="none">
          <a:solidFill>
            <a:srgbClr val="FFAC00"/>
          </a:solidFill>
          <a:uFillTx/>
          <a:latin typeface="Calibri Light"/>
          <a:ea typeface="Calibri Light"/>
          <a:cs typeface="Calibri Light"/>
          <a:sym typeface="Calibri Light"/>
        </a:defRPr>
      </a:lvl5pPr>
      <a:lvl6pPr marL="0" marR="0" indent="2286000" algn="l" defTabSz="914400" rtl="0" latinLnBrk="0">
        <a:lnSpc>
          <a:spcPct val="100000"/>
        </a:lnSpc>
        <a:spcBef>
          <a:spcPts val="0"/>
        </a:spcBef>
        <a:spcAft>
          <a:spcPts val="0"/>
        </a:spcAft>
        <a:buClrTx/>
        <a:buSzTx/>
        <a:buFontTx/>
        <a:buNone/>
        <a:tabLst/>
        <a:defRPr b="0" baseline="0" cap="none" i="0" spc="0" strike="noStrike" sz="13000" u="none">
          <a:solidFill>
            <a:srgbClr val="FFAC00"/>
          </a:solidFill>
          <a:uFillTx/>
          <a:latin typeface="Calibri Light"/>
          <a:ea typeface="Calibri Light"/>
          <a:cs typeface="Calibri Light"/>
          <a:sym typeface="Calibri Light"/>
        </a:defRPr>
      </a:lvl6pPr>
      <a:lvl7pPr marL="0" marR="0" indent="2743200" algn="l" defTabSz="914400" rtl="0" latinLnBrk="0">
        <a:lnSpc>
          <a:spcPct val="100000"/>
        </a:lnSpc>
        <a:spcBef>
          <a:spcPts val="0"/>
        </a:spcBef>
        <a:spcAft>
          <a:spcPts val="0"/>
        </a:spcAft>
        <a:buClrTx/>
        <a:buSzTx/>
        <a:buFontTx/>
        <a:buNone/>
        <a:tabLst/>
        <a:defRPr b="0" baseline="0" cap="none" i="0" spc="0" strike="noStrike" sz="13000" u="none">
          <a:solidFill>
            <a:srgbClr val="FFAC00"/>
          </a:solidFill>
          <a:uFillTx/>
          <a:latin typeface="Calibri Light"/>
          <a:ea typeface="Calibri Light"/>
          <a:cs typeface="Calibri Light"/>
          <a:sym typeface="Calibri Light"/>
        </a:defRPr>
      </a:lvl7pPr>
      <a:lvl8pPr marL="0" marR="0" indent="3200400" algn="l" defTabSz="914400" rtl="0" latinLnBrk="0">
        <a:lnSpc>
          <a:spcPct val="100000"/>
        </a:lnSpc>
        <a:spcBef>
          <a:spcPts val="0"/>
        </a:spcBef>
        <a:spcAft>
          <a:spcPts val="0"/>
        </a:spcAft>
        <a:buClrTx/>
        <a:buSzTx/>
        <a:buFontTx/>
        <a:buNone/>
        <a:tabLst/>
        <a:defRPr b="0" baseline="0" cap="none" i="0" spc="0" strike="noStrike" sz="13000" u="none">
          <a:solidFill>
            <a:srgbClr val="FFAC00"/>
          </a:solidFill>
          <a:uFillTx/>
          <a:latin typeface="Calibri Light"/>
          <a:ea typeface="Calibri Light"/>
          <a:cs typeface="Calibri Light"/>
          <a:sym typeface="Calibri Light"/>
        </a:defRPr>
      </a:lvl8pPr>
      <a:lvl9pPr marL="0" marR="0" indent="3657600" algn="l" defTabSz="914400" rtl="0" latinLnBrk="0">
        <a:lnSpc>
          <a:spcPct val="100000"/>
        </a:lnSpc>
        <a:spcBef>
          <a:spcPts val="0"/>
        </a:spcBef>
        <a:spcAft>
          <a:spcPts val="0"/>
        </a:spcAft>
        <a:buClrTx/>
        <a:buSzTx/>
        <a:buFontTx/>
        <a:buNone/>
        <a:tabLst/>
        <a:defRPr b="0" baseline="0" cap="none" i="0" spc="0" strike="noStrike" sz="13000" u="none">
          <a:solidFill>
            <a:srgbClr val="FFAC00"/>
          </a:solidFill>
          <a:uFillTx/>
          <a:latin typeface="Calibri Light"/>
          <a:ea typeface="Calibri Light"/>
          <a:cs typeface="Calibri Light"/>
          <a:sym typeface="Calibri Light"/>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26.png"/><Relationship Id="rId4" Type="http://schemas.openxmlformats.org/officeDocument/2006/relationships/image" Target="../media/image2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34.png"/><Relationship Id="rId4" Type="http://schemas.openxmlformats.org/officeDocument/2006/relationships/image" Target="../media/image3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36.png"/><Relationship Id="rId4" Type="http://schemas.openxmlformats.org/officeDocument/2006/relationships/image" Target="../media/image3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42.png"/><Relationship Id="rId6" Type="http://schemas.openxmlformats.org/officeDocument/2006/relationships/video" Target="../media/media2.mov"/><Relationship Id="rId7" Type="http://schemas.microsoft.com/office/2007/relationships/media" Target="../media/media2.mov"/><Relationship Id="rId8" Type="http://schemas.openxmlformats.org/officeDocument/2006/relationships/image" Target="../media/image43.png"/><Relationship Id="rId9" Type="http://schemas.openxmlformats.org/officeDocument/2006/relationships/image" Target="../media/image4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video" Target="../media/media3.mov"/><Relationship Id="rId4" Type="http://schemas.microsoft.com/office/2007/relationships/media" Target="../media/media3.mov"/><Relationship Id="rId5" Type="http://schemas.openxmlformats.org/officeDocument/2006/relationships/image" Target="../media/image53.png"/><Relationship Id="rId6" Type="http://schemas.openxmlformats.org/officeDocument/2006/relationships/video" Target="../media/media4.mov"/><Relationship Id="rId7" Type="http://schemas.microsoft.com/office/2007/relationships/media" Target="../media/media4.mov"/><Relationship Id="rId8" Type="http://schemas.openxmlformats.org/officeDocument/2006/relationships/image" Target="../media/image5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hyperlink" Target="https://drive.google.com/file/d/1NuB-D4PMNMvFhzbf3fWicOvDsHC5b7Zv/view" TargetMode="Externa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video" Target="../media/media5.mov"/><Relationship Id="rId4" Type="http://schemas.microsoft.com/office/2007/relationships/media" Target="../media/media5.mov"/><Relationship Id="rId5" Type="http://schemas.openxmlformats.org/officeDocument/2006/relationships/image" Target="../media/image55.png"/><Relationship Id="rId6" Type="http://schemas.openxmlformats.org/officeDocument/2006/relationships/video" Target="../media/media6.mov"/><Relationship Id="rId7" Type="http://schemas.microsoft.com/office/2007/relationships/media" Target="../media/media6.mov"/><Relationship Id="rId8" Type="http://schemas.openxmlformats.org/officeDocument/2006/relationships/image" Target="../media/image5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video" Target="../media/media7.mov"/><Relationship Id="rId4" Type="http://schemas.microsoft.com/office/2007/relationships/media" Target="../media/media7.mov"/><Relationship Id="rId5" Type="http://schemas.openxmlformats.org/officeDocument/2006/relationships/image" Target="../media/image57.png"/><Relationship Id="rId6" Type="http://schemas.openxmlformats.org/officeDocument/2006/relationships/image" Target="../media/image5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1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1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22.png"/><Relationship Id="rId4" Type="http://schemas.openxmlformats.org/officeDocument/2006/relationships/image" Target="../media/image2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24.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3" name="Immagine 9" descr="Immagine 9"/>
          <p:cNvPicPr>
            <a:picLocks noChangeAspect="1"/>
          </p:cNvPicPr>
          <p:nvPr/>
        </p:nvPicPr>
        <p:blipFill>
          <a:blip r:embed="rId2">
            <a:extLst/>
          </a:blip>
          <a:stretch>
            <a:fillRect/>
          </a:stretch>
        </p:blipFill>
        <p:spPr>
          <a:xfrm>
            <a:off x="7822886" y="568325"/>
            <a:ext cx="4458326" cy="3276600"/>
          </a:xfrm>
          <a:prstGeom prst="rect">
            <a:avLst/>
          </a:prstGeom>
          <a:ln w="12700">
            <a:miter lim="400000"/>
          </a:ln>
        </p:spPr>
      </p:pic>
      <p:sp>
        <p:nvSpPr>
          <p:cNvPr id="74" name="object 5"/>
          <p:cNvSpPr txBox="1"/>
          <p:nvPr>
            <p:ph type="body" sz="quarter" idx="1"/>
          </p:nvPr>
        </p:nvSpPr>
        <p:spPr>
          <a:xfrm>
            <a:off x="3983451" y="5297028"/>
            <a:ext cx="12137197" cy="1166987"/>
          </a:xfrm>
          <a:prstGeom prst="rect">
            <a:avLst/>
          </a:prstGeom>
        </p:spPr>
        <p:txBody>
          <a:bodyPr/>
          <a:lstStyle>
            <a:lvl1pPr indent="795019">
              <a:spcBef>
                <a:spcPts val="100"/>
              </a:spcBef>
              <a:defRPr b="1" spc="-200" sz="7500">
                <a:solidFill>
                  <a:srgbClr val="000000"/>
                </a:solidFill>
                <a:latin typeface="+mj-lt"/>
                <a:ea typeface="+mj-ea"/>
                <a:cs typeface="+mj-cs"/>
                <a:sym typeface="Calibri"/>
              </a:defRPr>
            </a:lvl1pPr>
          </a:lstStyle>
          <a:p>
            <a:pPr/>
            <a:r>
              <a:t>Online Learning Applications</a:t>
            </a:r>
          </a:p>
        </p:txBody>
      </p:sp>
      <p:sp>
        <p:nvSpPr>
          <p:cNvPr id="75" name="object 5"/>
          <p:cNvSpPr txBox="1"/>
          <p:nvPr/>
        </p:nvSpPr>
        <p:spPr>
          <a:xfrm>
            <a:off x="7420323" y="6479083"/>
            <a:ext cx="5263455" cy="5101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i="1" spc="-200" sz="4000">
                <a:latin typeface="Calibri Light"/>
                <a:ea typeface="Calibri Light"/>
                <a:cs typeface="Calibri Light"/>
                <a:sym typeface="Calibri Light"/>
              </a:defRPr>
            </a:lvl1pPr>
          </a:lstStyle>
          <a:p>
            <a:pPr/>
            <a:r>
              <a:t>Project assignment</a:t>
            </a:r>
          </a:p>
        </p:txBody>
      </p:sp>
      <p:sp>
        <p:nvSpPr>
          <p:cNvPr id="76" name="object 5"/>
          <p:cNvSpPr txBox="1"/>
          <p:nvPr/>
        </p:nvSpPr>
        <p:spPr>
          <a:xfrm>
            <a:off x="7308849" y="11680825"/>
            <a:ext cx="5486402" cy="40560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b="1" spc="-200" sz="3200"/>
            </a:lvl1pPr>
          </a:lstStyle>
          <a:p>
            <a:pPr/>
            <a:r>
              <a:t>Accademic year 2024/2025</a:t>
            </a:r>
          </a:p>
        </p:txBody>
      </p:sp>
      <p:sp>
        <p:nvSpPr>
          <p:cNvPr id="77" name="object 5"/>
          <p:cNvSpPr txBox="1"/>
          <p:nvPr/>
        </p:nvSpPr>
        <p:spPr>
          <a:xfrm>
            <a:off x="4316682" y="8197370"/>
            <a:ext cx="11419935" cy="40560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b="1" spc="-200" sz="3200"/>
            </a:lvl1pPr>
          </a:lstStyle>
          <a:p>
            <a:pPr/>
            <a:r>
              <a:t>Balestrieri Niccolò, Bertogalli Andrea, Cavalieri Francesco, Tombini Nicolò</a:t>
            </a:r>
          </a:p>
        </p:txBody>
      </p:sp>
      <p:sp>
        <p:nvSpPr>
          <p:cNvPr id="78" name="object 5"/>
          <p:cNvSpPr txBox="1"/>
          <p:nvPr/>
        </p:nvSpPr>
        <p:spPr>
          <a:xfrm>
            <a:off x="4318934" y="7779083"/>
            <a:ext cx="5486402" cy="40560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b="1" i="1" spc="-200" sz="3200">
                <a:solidFill>
                  <a:srgbClr val="555555"/>
                </a:solidFill>
              </a:defRPr>
            </a:pPr>
            <a:r>
              <a:rPr b="0"/>
              <a:t>Authors</a:t>
            </a:r>
            <a:r>
              <a:t>:</a:t>
            </a:r>
          </a:p>
        </p:txBody>
      </p:sp>
      <p:sp>
        <p:nvSpPr>
          <p:cNvPr id="79" name="object 5"/>
          <p:cNvSpPr txBox="1"/>
          <p:nvPr/>
        </p:nvSpPr>
        <p:spPr>
          <a:xfrm>
            <a:off x="-174861" y="11693223"/>
            <a:ext cx="6703409" cy="40560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b="1" spc="-200" sz="3200"/>
            </a:lvl1pPr>
          </a:lstStyle>
          <a:p>
            <a:pPr/>
            <a:r>
              <a:t>Matteo Castiglioni, Gianmarco Genalti</a:t>
            </a:r>
          </a:p>
        </p:txBody>
      </p:sp>
      <p:sp>
        <p:nvSpPr>
          <p:cNvPr id="80" name="object 5"/>
          <p:cNvSpPr txBox="1"/>
          <p:nvPr/>
        </p:nvSpPr>
        <p:spPr>
          <a:xfrm>
            <a:off x="-172608" y="11274936"/>
            <a:ext cx="5486402" cy="40560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b="1" i="1" spc="-200" sz="3200">
                <a:solidFill>
                  <a:srgbClr val="555555"/>
                </a:solidFill>
              </a:defRPr>
            </a:pPr>
            <a:r>
              <a:rPr b="0"/>
              <a:t>Professors</a:t>
            </a:r>
            <a:r>
              <a: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9" name="Immagine 4" descr="Immagine 4"/>
          <p:cNvPicPr>
            <a:picLocks noChangeAspect="1"/>
          </p:cNvPicPr>
          <p:nvPr/>
        </p:nvPicPr>
        <p:blipFill>
          <a:blip r:embed="rId2">
            <a:extLst/>
          </a:blip>
          <a:stretch>
            <a:fillRect/>
          </a:stretch>
        </p:blipFill>
        <p:spPr>
          <a:xfrm>
            <a:off x="374650" y="111125"/>
            <a:ext cx="4980021" cy="1267864"/>
          </a:xfrm>
          <a:prstGeom prst="rect">
            <a:avLst/>
          </a:prstGeom>
          <a:ln w="12700">
            <a:miter lim="400000"/>
          </a:ln>
        </p:spPr>
      </p:pic>
      <p:sp>
        <p:nvSpPr>
          <p:cNvPr id="210" name="object 5"/>
          <p:cNvSpPr txBox="1"/>
          <p:nvPr/>
        </p:nvSpPr>
        <p:spPr>
          <a:xfrm>
            <a:off x="14019128" y="242803"/>
            <a:ext cx="608497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vl1pPr>
          </a:lstStyle>
          <a:p>
            <a:pPr/>
            <a:r>
              <a:t>       OLA - Project Assignment</a:t>
            </a:r>
          </a:p>
        </p:txBody>
      </p:sp>
      <p:sp>
        <p:nvSpPr>
          <p:cNvPr id="211" name="Connettore diritto 7"/>
          <p:cNvSpPr/>
          <p:nvPr/>
        </p:nvSpPr>
        <p:spPr>
          <a:xfrm>
            <a:off x="374650" y="1558925"/>
            <a:ext cx="19354800" cy="0"/>
          </a:xfrm>
          <a:prstGeom prst="line">
            <a:avLst/>
          </a:prstGeom>
          <a:ln>
            <a:solidFill>
              <a:srgbClr val="000000"/>
            </a:solidFill>
          </a:ln>
        </p:spPr>
        <p:txBody>
          <a:bodyPr lIns="45719" rIns="45719"/>
          <a:lstStyle/>
          <a:p>
            <a:pPr/>
          </a:p>
        </p:txBody>
      </p:sp>
      <p:sp>
        <p:nvSpPr>
          <p:cNvPr id="212" name="object 5"/>
          <p:cNvSpPr txBox="1"/>
          <p:nvPr/>
        </p:nvSpPr>
        <p:spPr>
          <a:xfrm>
            <a:off x="10531671" y="733425"/>
            <a:ext cx="9572429"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atin typeface="Calibri Light"/>
                <a:ea typeface="Calibri Light"/>
                <a:cs typeface="Calibri Light"/>
                <a:sym typeface="Calibri Light"/>
              </a:defRPr>
            </a:lvl1pPr>
          </a:lstStyle>
          <a:p>
            <a:pPr/>
            <a:r>
              <a:t>N. Balestrieri, A. Bertogalli, F. Cavalieri, N. Tombini</a:t>
            </a:r>
          </a:p>
        </p:txBody>
      </p:sp>
      <p:sp>
        <p:nvSpPr>
          <p:cNvPr id="213" name="object 5"/>
          <p:cNvSpPr txBox="1"/>
          <p:nvPr/>
        </p:nvSpPr>
        <p:spPr>
          <a:xfrm>
            <a:off x="-393701" y="1939713"/>
            <a:ext cx="17081008" cy="915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7200"/>
            </a:lvl1pPr>
          </a:lstStyle>
          <a:p>
            <a:pPr/>
            <a:r>
              <a:t>Adversarial environment - The setting</a:t>
            </a:r>
          </a:p>
        </p:txBody>
      </p:sp>
      <p:sp>
        <p:nvSpPr>
          <p:cNvPr id="214" name="object 5"/>
          <p:cNvSpPr txBox="1"/>
          <p:nvPr/>
        </p:nvSpPr>
        <p:spPr>
          <a:xfrm>
            <a:off x="-373578" y="3231529"/>
            <a:ext cx="20075481" cy="21469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200" sz="3600"/>
            </a:pPr>
            <a:r>
              <a:t>Here we are considering an </a:t>
            </a:r>
            <a:r>
              <a:rPr b="1"/>
              <a:t>highly non stationary</a:t>
            </a:r>
            <a:r>
              <a:t> environment (modeled through a </a:t>
            </a:r>
            <a:r>
              <a:rPr b="1"/>
              <a:t>Gaussian Drift</a:t>
            </a:r>
            <a:r>
              <a:t>). In this setting we have a time-varying probability distribution over bids and a time-varying  function which gives the user’s buying probability.</a:t>
            </a:r>
            <a:endParaRPr b="1"/>
          </a:p>
        </p:txBody>
      </p:sp>
      <p:sp>
        <p:nvSpPr>
          <p:cNvPr id="215" name="object 5"/>
          <p:cNvSpPr txBox="1"/>
          <p:nvPr/>
        </p:nvSpPr>
        <p:spPr>
          <a:xfrm>
            <a:off x="10053059" y="10133511"/>
            <a:ext cx="9115464" cy="1661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138" sz="2500"/>
            </a:pPr>
            <a:r>
              <a:t>Fig. 19 - The buying probability over time for 3 fixed prices, as we can see the curve is oscillating, this is due to the change in the noise mean. This curve is defined as </a:t>
            </a:r>
            <a14:m>
              <m:oMath>
                <m:r>
                  <a:rPr xmlns:a="http://schemas.openxmlformats.org/drawingml/2006/main" sz="2700" i="1">
                    <a:solidFill>
                      <a:srgbClr val="000000"/>
                    </a:solidFill>
                    <a:latin typeface="Cambria Math" panose="02040503050406030204" pitchFamily="18" charset="0"/>
                  </a:rPr>
                  <m:t>D</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t</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1</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p</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m:t>
                </m:r>
                <m:r>
                  <m:rPr>
                    <m:scr m:val="script"/>
                  </m:rPr>
                  <a:rPr xmlns:a="http://schemas.openxmlformats.org/drawingml/2006/main" sz="2700" i="1">
                    <a:solidFill>
                      <a:srgbClr val="000000"/>
                    </a:solidFill>
                    <a:latin typeface="Cambria Math" panose="02040503050406030204" pitchFamily="18" charset="0"/>
                  </a:rPr>
                  <m:t>N</m:t>
                </m:r>
                <m:r>
                  <a:rPr xmlns:a="http://schemas.openxmlformats.org/drawingml/2006/main" sz="2700" i="1">
                    <a:solidFill>
                      <a:srgbClr val="000000"/>
                    </a:solidFill>
                    <a:latin typeface="Cambria Math" panose="02040503050406030204" pitchFamily="18" charset="0"/>
                  </a:rPr>
                  <m:t>(</m:t>
                </m:r>
                <m:sSub>
                  <m:e>
                    <m:r>
                      <a:rPr xmlns:a="http://schemas.openxmlformats.org/drawingml/2006/main" sz="2700" i="1">
                        <a:solidFill>
                          <a:srgbClr val="000000"/>
                        </a:solidFill>
                        <a:latin typeface="Cambria Math" panose="02040503050406030204" pitchFamily="18" charset="0"/>
                      </a:rPr>
                      <m:t>μ</m:t>
                    </m:r>
                  </m:e>
                  <m:sub>
                    <m:r>
                      <a:rPr xmlns:a="http://schemas.openxmlformats.org/drawingml/2006/main" sz="2700" i="1">
                        <a:solidFill>
                          <a:srgbClr val="000000"/>
                        </a:solidFill>
                        <a:latin typeface="Cambria Math" panose="02040503050406030204" pitchFamily="18" charset="0"/>
                      </a:rPr>
                      <m:t>t</m:t>
                    </m:r>
                  </m:sub>
                </m:sSub>
                <m:r>
                  <a:rPr xmlns:a="http://schemas.openxmlformats.org/drawingml/2006/main" sz="2700" i="1">
                    <a:solidFill>
                      <a:srgbClr val="000000"/>
                    </a:solidFill>
                    <a:latin typeface="Cambria Math" panose="02040503050406030204" pitchFamily="18" charset="0"/>
                  </a:rPr>
                  <m:t>,0.05</m:t>
                </m:r>
                <m:r>
                  <a:rPr xmlns:a="http://schemas.openxmlformats.org/drawingml/2006/main" sz="2700" i="1">
                    <a:solidFill>
                      <a:srgbClr val="000000"/>
                    </a:solidFill>
                    <a:latin typeface="Cambria Math" panose="02040503050406030204" pitchFamily="18" charset="0"/>
                  </a:rPr>
                  <m:t>)</m:t>
                </m:r>
              </m:oMath>
            </a14:m>
            <a:r>
              <a:t> where </a:t>
            </a:r>
            <a14:m>
              <m:oMath>
                <m:sSub>
                  <m:e>
                    <m:r>
                      <a:rPr xmlns:a="http://schemas.openxmlformats.org/drawingml/2006/main" sz="2700" i="1">
                        <a:solidFill>
                          <a:srgbClr val="000000"/>
                        </a:solidFill>
                        <a:latin typeface="Cambria Math" panose="02040503050406030204" pitchFamily="18" charset="0"/>
                      </a:rPr>
                      <m:t>μ</m:t>
                    </m:r>
                  </m:e>
                  <m:sub>
                    <m:r>
                      <a:rPr xmlns:a="http://schemas.openxmlformats.org/drawingml/2006/main" sz="2700" i="1">
                        <a:solidFill>
                          <a:srgbClr val="000000"/>
                        </a:solidFill>
                        <a:latin typeface="Cambria Math" panose="02040503050406030204" pitchFamily="18" charset="0"/>
                      </a:rPr>
                      <m:t>t</m:t>
                    </m:r>
                  </m:sub>
                </m:sSub>
                <m:r>
                  <a:rPr xmlns:a="http://schemas.openxmlformats.org/drawingml/2006/main" sz="2700" i="1">
                    <a:solidFill>
                      <a:srgbClr val="000000"/>
                    </a:solidFill>
                    <a:latin typeface="Cambria Math" panose="02040503050406030204" pitchFamily="18" charset="0"/>
                  </a:rPr>
                  <m:t>=</m:t>
                </m:r>
                <m:sSub>
                  <m:e>
                    <m:r>
                      <a:rPr xmlns:a="http://schemas.openxmlformats.org/drawingml/2006/main" sz="2700" i="1">
                        <a:solidFill>
                          <a:srgbClr val="000000"/>
                        </a:solidFill>
                        <a:latin typeface="Cambria Math" panose="02040503050406030204" pitchFamily="18" charset="0"/>
                      </a:rPr>
                      <m:t>μ</m:t>
                    </m:r>
                  </m:e>
                  <m:sub>
                    <m:r>
                      <a:rPr xmlns:a="http://schemas.openxmlformats.org/drawingml/2006/main" sz="2700" i="1">
                        <a:solidFill>
                          <a:srgbClr val="000000"/>
                        </a:solidFill>
                        <a:latin typeface="Cambria Math" panose="02040503050406030204" pitchFamily="18" charset="0"/>
                      </a:rPr>
                      <m:t>t</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1</m:t>
                    </m:r>
                  </m:sub>
                </m:sSub>
                <m:r>
                  <a:rPr xmlns:a="http://schemas.openxmlformats.org/drawingml/2006/main" sz="2700" i="1">
                    <a:solidFill>
                      <a:srgbClr val="000000"/>
                    </a:solidFill>
                    <a:latin typeface="Cambria Math" panose="02040503050406030204" pitchFamily="18" charset="0"/>
                  </a:rPr>
                  <m:t>+</m:t>
                </m:r>
                <m:r>
                  <m:rPr>
                    <m:scr m:val="script"/>
                  </m:rPr>
                  <a:rPr xmlns:a="http://schemas.openxmlformats.org/drawingml/2006/main" sz="2700" i="1">
                    <a:solidFill>
                      <a:srgbClr val="000000"/>
                    </a:solidFill>
                    <a:latin typeface="Cambria Math" panose="02040503050406030204" pitchFamily="18" charset="0"/>
                  </a:rPr>
                  <m:t>U</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i</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j</m:t>
                </m:r>
                <m:r>
                  <a:rPr xmlns:a="http://schemas.openxmlformats.org/drawingml/2006/main" sz="2700" i="1">
                    <a:solidFill>
                      <a:srgbClr val="000000"/>
                    </a:solidFill>
                    <a:latin typeface="Cambria Math" panose="02040503050406030204" pitchFamily="18" charset="0"/>
                  </a:rPr>
                  <m:t>)</m:t>
                </m:r>
              </m:oMath>
            </a14:m>
            <a:r>
              <a:t> and </a:t>
            </a:r>
            <a14:m>
              <m:oMath>
                <m:r>
                  <a:rPr xmlns:a="http://schemas.openxmlformats.org/drawingml/2006/main" sz="2700" i="1">
                    <a:solidFill>
                      <a:srgbClr val="000000"/>
                    </a:solidFill>
                    <a:latin typeface="Cambria Math" panose="02040503050406030204" pitchFamily="18" charset="0"/>
                  </a:rPr>
                  <m:t>i</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j</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0.005</m:t>
                </m:r>
              </m:oMath>
            </a14:m>
            <a:r>
              <a:t>.</a:t>
            </a:r>
          </a:p>
        </p:txBody>
      </p:sp>
      <p:sp>
        <p:nvSpPr>
          <p:cNvPr id="216" name="object 5"/>
          <p:cNvSpPr txBox="1"/>
          <p:nvPr/>
        </p:nvSpPr>
        <p:spPr>
          <a:xfrm>
            <a:off x="18086" y="10133511"/>
            <a:ext cx="9115464" cy="124545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138" sz="2500"/>
            </a:pPr>
            <a:r>
              <a:t>Fig. 18 - The competing bids over time of the competing advertiser present in the auction </a:t>
            </a:r>
            <a14:m>
              <m:oMath>
                <m:r>
                  <a:rPr xmlns:a="http://schemas.openxmlformats.org/drawingml/2006/main" sz="2700" i="1">
                    <a:solidFill>
                      <a:srgbClr val="000000"/>
                    </a:solidFill>
                    <a:latin typeface="Cambria Math" panose="02040503050406030204" pitchFamily="18" charset="0"/>
                  </a:rPr>
                  <m:t>B</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t</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m:t>
                </m:r>
                <m:r>
                  <m:rPr>
                    <m:scr m:val="script"/>
                  </m:rPr>
                  <a:rPr xmlns:a="http://schemas.openxmlformats.org/drawingml/2006/main" sz="2700" i="1">
                    <a:solidFill>
                      <a:srgbClr val="000000"/>
                    </a:solidFill>
                    <a:latin typeface="Cambria Math" panose="02040503050406030204" pitchFamily="18" charset="0"/>
                  </a:rPr>
                  <m:t>N</m:t>
                </m:r>
                <m:r>
                  <a:rPr xmlns:a="http://schemas.openxmlformats.org/drawingml/2006/main" sz="2700" i="1">
                    <a:solidFill>
                      <a:srgbClr val="000000"/>
                    </a:solidFill>
                    <a:latin typeface="Cambria Math" panose="02040503050406030204" pitchFamily="18" charset="0"/>
                  </a:rPr>
                  <m:t>(</m:t>
                </m:r>
                <m:sSub>
                  <m:e>
                    <m:r>
                      <a:rPr xmlns:a="http://schemas.openxmlformats.org/drawingml/2006/main" sz="2700" i="1">
                        <a:solidFill>
                          <a:srgbClr val="000000"/>
                        </a:solidFill>
                        <a:latin typeface="Cambria Math" panose="02040503050406030204" pitchFamily="18" charset="0"/>
                      </a:rPr>
                      <m:t>μ</m:t>
                    </m:r>
                  </m:e>
                  <m:sub>
                    <m:r>
                      <a:rPr xmlns:a="http://schemas.openxmlformats.org/drawingml/2006/main" sz="2700" i="1">
                        <a:solidFill>
                          <a:srgbClr val="000000"/>
                        </a:solidFill>
                        <a:latin typeface="Cambria Math" panose="02040503050406030204" pitchFamily="18" charset="0"/>
                      </a:rPr>
                      <m:t>t</m:t>
                    </m:r>
                  </m:sub>
                </m:sSub>
                <m:r>
                  <a:rPr xmlns:a="http://schemas.openxmlformats.org/drawingml/2006/main" sz="2700" i="1">
                    <a:solidFill>
                      <a:srgbClr val="000000"/>
                    </a:solidFill>
                    <a:latin typeface="Cambria Math" panose="02040503050406030204" pitchFamily="18" charset="0"/>
                  </a:rPr>
                  <m:t>,0.2</m:t>
                </m:r>
                <m:r>
                  <a:rPr xmlns:a="http://schemas.openxmlformats.org/drawingml/2006/main" sz="2700" i="1">
                    <a:solidFill>
                      <a:srgbClr val="000000"/>
                    </a:solidFill>
                    <a:latin typeface="Cambria Math" panose="02040503050406030204" pitchFamily="18" charset="0"/>
                  </a:rPr>
                  <m:t>)</m:t>
                </m:r>
              </m:oMath>
            </a14:m>
            <a:r>
              <a:t> where </a:t>
            </a:r>
            <a14:m>
              <m:oMath>
                <m:sSub>
                  <m:e>
                    <m:r>
                      <a:rPr xmlns:a="http://schemas.openxmlformats.org/drawingml/2006/main" sz="2700" i="1">
                        <a:solidFill>
                          <a:srgbClr val="000000"/>
                        </a:solidFill>
                        <a:latin typeface="Cambria Math" panose="02040503050406030204" pitchFamily="18" charset="0"/>
                      </a:rPr>
                      <m:t>μ</m:t>
                    </m:r>
                  </m:e>
                  <m:sub>
                    <m:r>
                      <a:rPr xmlns:a="http://schemas.openxmlformats.org/drawingml/2006/main" sz="2700" i="1">
                        <a:solidFill>
                          <a:srgbClr val="000000"/>
                        </a:solidFill>
                        <a:latin typeface="Cambria Math" panose="02040503050406030204" pitchFamily="18" charset="0"/>
                      </a:rPr>
                      <m:t>t</m:t>
                    </m:r>
                  </m:sub>
                </m:sSub>
                <m:r>
                  <a:rPr xmlns:a="http://schemas.openxmlformats.org/drawingml/2006/main" sz="2700" i="1">
                    <a:solidFill>
                      <a:srgbClr val="000000"/>
                    </a:solidFill>
                    <a:latin typeface="Cambria Math" panose="02040503050406030204" pitchFamily="18" charset="0"/>
                  </a:rPr>
                  <m:t>=</m:t>
                </m:r>
                <m:sSub>
                  <m:e>
                    <m:r>
                      <a:rPr xmlns:a="http://schemas.openxmlformats.org/drawingml/2006/main" sz="2700" i="1">
                        <a:solidFill>
                          <a:srgbClr val="000000"/>
                        </a:solidFill>
                        <a:latin typeface="Cambria Math" panose="02040503050406030204" pitchFamily="18" charset="0"/>
                      </a:rPr>
                      <m:t>μ</m:t>
                    </m:r>
                  </m:e>
                  <m:sub>
                    <m:r>
                      <a:rPr xmlns:a="http://schemas.openxmlformats.org/drawingml/2006/main" sz="2700" i="1">
                        <a:solidFill>
                          <a:srgbClr val="000000"/>
                        </a:solidFill>
                        <a:latin typeface="Cambria Math" panose="02040503050406030204" pitchFamily="18" charset="0"/>
                      </a:rPr>
                      <m:t>t</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1</m:t>
                    </m:r>
                  </m:sub>
                </m:sSub>
                <m:r>
                  <a:rPr xmlns:a="http://schemas.openxmlformats.org/drawingml/2006/main" sz="2700" i="1">
                    <a:solidFill>
                      <a:srgbClr val="000000"/>
                    </a:solidFill>
                    <a:latin typeface="Cambria Math" panose="02040503050406030204" pitchFamily="18" charset="0"/>
                  </a:rPr>
                  <m:t>+</m:t>
                </m:r>
                <m:r>
                  <m:rPr>
                    <m:scr m:val="script"/>
                  </m:rPr>
                  <a:rPr xmlns:a="http://schemas.openxmlformats.org/drawingml/2006/main" sz="2700" i="1">
                    <a:solidFill>
                      <a:srgbClr val="000000"/>
                    </a:solidFill>
                    <a:latin typeface="Cambria Math" panose="02040503050406030204" pitchFamily="18" charset="0"/>
                  </a:rPr>
                  <m:t>U</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i</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j</m:t>
                </m:r>
                <m:r>
                  <a:rPr xmlns:a="http://schemas.openxmlformats.org/drawingml/2006/main" sz="2700" i="1">
                    <a:solidFill>
                      <a:srgbClr val="000000"/>
                    </a:solidFill>
                    <a:latin typeface="Cambria Math" panose="02040503050406030204" pitchFamily="18" charset="0"/>
                  </a:rPr>
                  <m:t>)</m:t>
                </m:r>
              </m:oMath>
            </a14:m>
            <a:r>
              <a:t> and </a:t>
            </a:r>
            <a14:m>
              <m:oMath>
                <m:r>
                  <a:rPr xmlns:a="http://schemas.openxmlformats.org/drawingml/2006/main" sz="2700" i="1">
                    <a:solidFill>
                      <a:srgbClr val="000000"/>
                    </a:solidFill>
                    <a:latin typeface="Cambria Math" panose="02040503050406030204" pitchFamily="18" charset="0"/>
                  </a:rPr>
                  <m:t>i</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j</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0.1</m:t>
                </m:r>
              </m:oMath>
            </a14:m>
            <a:r>
              <a:t>.</a:t>
            </a:r>
          </a:p>
        </p:txBody>
      </p:sp>
      <p:pic>
        <p:nvPicPr>
          <p:cNvPr id="217" name="newplot(7).png" descr="newplot(7).png"/>
          <p:cNvPicPr>
            <a:picLocks noChangeAspect="1"/>
          </p:cNvPicPr>
          <p:nvPr/>
        </p:nvPicPr>
        <p:blipFill>
          <a:blip r:embed="rId3">
            <a:extLst/>
          </a:blip>
          <a:srcRect l="2291" t="6403" r="1493" b="6403"/>
          <a:stretch>
            <a:fillRect/>
          </a:stretch>
        </p:blipFill>
        <p:spPr>
          <a:xfrm>
            <a:off x="212398" y="5314484"/>
            <a:ext cx="9766788" cy="4656095"/>
          </a:xfrm>
          <a:prstGeom prst="rect">
            <a:avLst/>
          </a:prstGeom>
          <a:ln w="12700">
            <a:miter lim="400000"/>
          </a:ln>
        </p:spPr>
      </p:pic>
      <p:pic>
        <p:nvPicPr>
          <p:cNvPr id="218" name="newplot(6).png" descr="newplot(6).png"/>
          <p:cNvPicPr>
            <a:picLocks noChangeAspect="1"/>
          </p:cNvPicPr>
          <p:nvPr/>
        </p:nvPicPr>
        <p:blipFill>
          <a:blip r:embed="rId4">
            <a:extLst/>
          </a:blip>
          <a:srcRect l="2520" t="6062" r="1393" b="6062"/>
          <a:stretch>
            <a:fillRect/>
          </a:stretch>
        </p:blipFill>
        <p:spPr>
          <a:xfrm>
            <a:off x="10195097" y="5314484"/>
            <a:ext cx="9766792" cy="4698764"/>
          </a:xfrm>
          <a:prstGeom prst="rect">
            <a:avLst/>
          </a:prstGeom>
          <a:ln w="12700">
            <a:miter lim="400000"/>
          </a:ln>
        </p:spPr>
      </p:pic>
      <p:sp>
        <p:nvSpPr>
          <p:cNvPr id="219" name="Rectangle"/>
          <p:cNvSpPr/>
          <p:nvPr/>
        </p:nvSpPr>
        <p:spPr>
          <a:xfrm>
            <a:off x="1736385" y="9680510"/>
            <a:ext cx="6718725" cy="231662"/>
          </a:xfrm>
          <a:prstGeom prst="rect">
            <a:avLst/>
          </a:prstGeom>
          <a:solidFill>
            <a:srgbClr val="FFFFFF"/>
          </a:solidFill>
          <a:ln w="12700">
            <a:miter lim="400000"/>
          </a:ln>
        </p:spPr>
        <p:txBody>
          <a:bodyPr lIns="45719" rIns="45719" anchor="ctr"/>
          <a:lstStyle/>
          <a:p>
            <a:pPr/>
          </a:p>
        </p:txBody>
      </p:sp>
      <p:sp>
        <p:nvSpPr>
          <p:cNvPr id="220" name="object 5"/>
          <p:cNvSpPr txBox="1"/>
          <p:nvPr/>
        </p:nvSpPr>
        <p:spPr>
          <a:xfrm>
            <a:off x="3647526" y="9710728"/>
            <a:ext cx="9115464" cy="1865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83" sz="1500"/>
            </a:lvl1pPr>
          </a:lstStyle>
          <a:p>
            <a:pPr/>
            <a:r>
              <a:t>Users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2" name="Immagine 4" descr="Immagine 4"/>
          <p:cNvPicPr>
            <a:picLocks noChangeAspect="1"/>
          </p:cNvPicPr>
          <p:nvPr/>
        </p:nvPicPr>
        <p:blipFill>
          <a:blip r:embed="rId2">
            <a:extLst/>
          </a:blip>
          <a:stretch>
            <a:fillRect/>
          </a:stretch>
        </p:blipFill>
        <p:spPr>
          <a:xfrm>
            <a:off x="374650" y="111125"/>
            <a:ext cx="4980021" cy="1267864"/>
          </a:xfrm>
          <a:prstGeom prst="rect">
            <a:avLst/>
          </a:prstGeom>
          <a:ln w="12700">
            <a:miter lim="400000"/>
          </a:ln>
        </p:spPr>
      </p:pic>
      <p:sp>
        <p:nvSpPr>
          <p:cNvPr id="223" name="object 5"/>
          <p:cNvSpPr txBox="1"/>
          <p:nvPr/>
        </p:nvSpPr>
        <p:spPr>
          <a:xfrm>
            <a:off x="14019128" y="242803"/>
            <a:ext cx="608497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vl1pPr>
          </a:lstStyle>
          <a:p>
            <a:pPr/>
            <a:r>
              <a:t>       OLA - Project Assignment</a:t>
            </a:r>
          </a:p>
        </p:txBody>
      </p:sp>
      <p:sp>
        <p:nvSpPr>
          <p:cNvPr id="224" name="Connettore diritto 7"/>
          <p:cNvSpPr/>
          <p:nvPr/>
        </p:nvSpPr>
        <p:spPr>
          <a:xfrm>
            <a:off x="374650" y="1558925"/>
            <a:ext cx="19354800" cy="0"/>
          </a:xfrm>
          <a:prstGeom prst="line">
            <a:avLst/>
          </a:prstGeom>
          <a:ln>
            <a:solidFill>
              <a:srgbClr val="000000"/>
            </a:solidFill>
          </a:ln>
        </p:spPr>
        <p:txBody>
          <a:bodyPr lIns="45719" rIns="45719"/>
          <a:lstStyle/>
          <a:p>
            <a:pPr/>
          </a:p>
        </p:txBody>
      </p:sp>
      <p:sp>
        <p:nvSpPr>
          <p:cNvPr id="225" name="object 5"/>
          <p:cNvSpPr txBox="1"/>
          <p:nvPr/>
        </p:nvSpPr>
        <p:spPr>
          <a:xfrm>
            <a:off x="10531671" y="733425"/>
            <a:ext cx="9572429"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atin typeface="Calibri Light"/>
                <a:ea typeface="Calibri Light"/>
                <a:cs typeface="Calibri Light"/>
                <a:sym typeface="Calibri Light"/>
              </a:defRPr>
            </a:lvl1pPr>
          </a:lstStyle>
          <a:p>
            <a:pPr/>
            <a:r>
              <a:t>N. Balestrieri, A. Bertogalli, F. Cavalieri, N. Tombini</a:t>
            </a:r>
          </a:p>
        </p:txBody>
      </p:sp>
      <p:sp>
        <p:nvSpPr>
          <p:cNvPr id="226" name="object 5"/>
          <p:cNvSpPr txBox="1"/>
          <p:nvPr/>
        </p:nvSpPr>
        <p:spPr>
          <a:xfrm>
            <a:off x="-393701" y="1939713"/>
            <a:ext cx="17081008" cy="20460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7200"/>
            </a:lvl1pPr>
          </a:lstStyle>
          <a:p>
            <a:pPr/>
            <a:r>
              <a:t>Adversarial environment - Pricing EXP3</a:t>
            </a:r>
          </a:p>
        </p:txBody>
      </p:sp>
      <p:sp>
        <p:nvSpPr>
          <p:cNvPr id="227" name="object 5"/>
          <p:cNvSpPr txBox="1"/>
          <p:nvPr/>
        </p:nvSpPr>
        <p:spPr>
          <a:xfrm>
            <a:off x="-373578" y="3231529"/>
            <a:ext cx="20075481" cy="11052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200" sz="3600"/>
            </a:pPr>
            <a:r>
              <a:t>Here we employ </a:t>
            </a:r>
            <a:r>
              <a:rPr b="1"/>
              <a:t>EXP3</a:t>
            </a:r>
            <a:r>
              <a:t> on discretized set of prices </a:t>
            </a:r>
            <a14:m>
              <m:oMath>
                <m:r>
                  <a:rPr xmlns:a="http://schemas.openxmlformats.org/drawingml/2006/main" sz="3900" i="1">
                    <a:solidFill>
                      <a:srgbClr val="000000"/>
                    </a:solidFill>
                    <a:latin typeface="Cambria Math" panose="02040503050406030204" pitchFamily="18" charset="0"/>
                  </a:rPr>
                  <m:t>p</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0,1</m:t>
                </m:r>
                <m:r>
                  <a:rPr xmlns:a="http://schemas.openxmlformats.org/drawingml/2006/main" sz="3900" i="1">
                    <a:solidFill>
                      <a:srgbClr val="000000"/>
                    </a:solidFill>
                    <a:latin typeface="Cambria Math" panose="02040503050406030204" pitchFamily="18" charset="0"/>
                  </a:rPr>
                  <m:t>]</m:t>
                </m:r>
              </m:oMath>
            </a14:m>
            <a:r>
              <a:t> considering the following parameters: the cost c = 0.3, the number of rounds T = 7000, K = 20, the number of customer = 30. The execution have been made over 8 trials</a:t>
            </a:r>
            <a:r>
              <a:rPr b="1"/>
              <a:t>.</a:t>
            </a:r>
          </a:p>
        </p:txBody>
      </p:sp>
      <p:sp>
        <p:nvSpPr>
          <p:cNvPr id="228" name="object 5"/>
          <p:cNvSpPr txBox="1"/>
          <p:nvPr/>
        </p:nvSpPr>
        <p:spPr>
          <a:xfrm>
            <a:off x="6621676" y="10676018"/>
            <a:ext cx="6084973" cy="7173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21 - The average regret archived over 8 trials by EXP3.</a:t>
            </a:r>
          </a:p>
        </p:txBody>
      </p:sp>
      <p:sp>
        <p:nvSpPr>
          <p:cNvPr id="229" name="object 5"/>
          <p:cNvSpPr txBox="1"/>
          <p:nvPr/>
        </p:nvSpPr>
        <p:spPr>
          <a:xfrm>
            <a:off x="-246829" y="10676018"/>
            <a:ext cx="6084972" cy="7173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20 - The regret for every trial archived by EXP3.</a:t>
            </a:r>
          </a:p>
        </p:txBody>
      </p:sp>
      <p:pic>
        <p:nvPicPr>
          <p:cNvPr id="230" name="heatmapEXP3nuova.png" descr="heatmapEXP3nuova.png"/>
          <p:cNvPicPr>
            <a:picLocks noChangeAspect="1"/>
          </p:cNvPicPr>
          <p:nvPr/>
        </p:nvPicPr>
        <p:blipFill>
          <a:blip r:embed="rId3">
            <a:extLst/>
          </a:blip>
          <a:stretch>
            <a:fillRect/>
          </a:stretch>
        </p:blipFill>
        <p:spPr>
          <a:xfrm>
            <a:off x="13372647" y="5491483"/>
            <a:ext cx="6318983" cy="4570875"/>
          </a:xfrm>
          <a:prstGeom prst="rect">
            <a:avLst/>
          </a:prstGeom>
          <a:ln w="12700">
            <a:miter lim="400000"/>
          </a:ln>
        </p:spPr>
      </p:pic>
      <p:pic>
        <p:nvPicPr>
          <p:cNvPr id="231" name="cumulativeRegretEXP3nuova.png" descr="cumulativeRegretEXP3nuova.png"/>
          <p:cNvPicPr>
            <a:picLocks noChangeAspect="1"/>
          </p:cNvPicPr>
          <p:nvPr/>
        </p:nvPicPr>
        <p:blipFill>
          <a:blip r:embed="rId4">
            <a:extLst/>
          </a:blip>
          <a:stretch>
            <a:fillRect/>
          </a:stretch>
        </p:blipFill>
        <p:spPr>
          <a:xfrm>
            <a:off x="6758426" y="5408638"/>
            <a:ext cx="5811474" cy="4685765"/>
          </a:xfrm>
          <a:prstGeom prst="rect">
            <a:avLst/>
          </a:prstGeom>
          <a:ln w="12700">
            <a:miter lim="400000"/>
          </a:ln>
        </p:spPr>
      </p:pic>
      <p:sp>
        <p:nvSpPr>
          <p:cNvPr id="232" name="object 5"/>
          <p:cNvSpPr txBox="1"/>
          <p:nvPr/>
        </p:nvSpPr>
        <p:spPr>
          <a:xfrm>
            <a:off x="13489651" y="10650618"/>
            <a:ext cx="6084972" cy="7173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22 - The chosen prices for each trials by EXP3.</a:t>
            </a:r>
          </a:p>
        </p:txBody>
      </p:sp>
      <p:pic>
        <p:nvPicPr>
          <p:cNvPr id="233" name="pasted-movie.png" descr="pasted-movie.png"/>
          <p:cNvPicPr>
            <a:picLocks noChangeAspect="1"/>
          </p:cNvPicPr>
          <p:nvPr/>
        </p:nvPicPr>
        <p:blipFill>
          <a:blip r:embed="rId5">
            <a:extLst/>
          </a:blip>
          <a:stretch>
            <a:fillRect/>
          </a:stretch>
        </p:blipFill>
        <p:spPr>
          <a:xfrm>
            <a:off x="112434" y="5692206"/>
            <a:ext cx="6318983" cy="4481549"/>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5" name="Immagine 4" descr="Immagine 4"/>
          <p:cNvPicPr>
            <a:picLocks noChangeAspect="1"/>
          </p:cNvPicPr>
          <p:nvPr/>
        </p:nvPicPr>
        <p:blipFill>
          <a:blip r:embed="rId2">
            <a:extLst/>
          </a:blip>
          <a:stretch>
            <a:fillRect/>
          </a:stretch>
        </p:blipFill>
        <p:spPr>
          <a:xfrm>
            <a:off x="374650" y="111125"/>
            <a:ext cx="4980021" cy="1267864"/>
          </a:xfrm>
          <a:prstGeom prst="rect">
            <a:avLst/>
          </a:prstGeom>
          <a:ln w="12700">
            <a:miter lim="400000"/>
          </a:ln>
        </p:spPr>
      </p:pic>
      <p:sp>
        <p:nvSpPr>
          <p:cNvPr id="236" name="object 5"/>
          <p:cNvSpPr txBox="1"/>
          <p:nvPr/>
        </p:nvSpPr>
        <p:spPr>
          <a:xfrm>
            <a:off x="14019128" y="242803"/>
            <a:ext cx="608497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vl1pPr>
          </a:lstStyle>
          <a:p>
            <a:pPr/>
            <a:r>
              <a:t>       OLA - Project Assignment</a:t>
            </a:r>
          </a:p>
        </p:txBody>
      </p:sp>
      <p:sp>
        <p:nvSpPr>
          <p:cNvPr id="237" name="Connettore diritto 7"/>
          <p:cNvSpPr/>
          <p:nvPr/>
        </p:nvSpPr>
        <p:spPr>
          <a:xfrm>
            <a:off x="374650" y="1558925"/>
            <a:ext cx="19354800" cy="0"/>
          </a:xfrm>
          <a:prstGeom prst="line">
            <a:avLst/>
          </a:prstGeom>
          <a:ln>
            <a:solidFill>
              <a:srgbClr val="000000"/>
            </a:solidFill>
          </a:ln>
        </p:spPr>
        <p:txBody>
          <a:bodyPr lIns="45719" rIns="45719"/>
          <a:lstStyle/>
          <a:p>
            <a:pPr/>
          </a:p>
        </p:txBody>
      </p:sp>
      <p:sp>
        <p:nvSpPr>
          <p:cNvPr id="238" name="object 5"/>
          <p:cNvSpPr txBox="1"/>
          <p:nvPr/>
        </p:nvSpPr>
        <p:spPr>
          <a:xfrm>
            <a:off x="10531671" y="733425"/>
            <a:ext cx="9572429"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atin typeface="Calibri Light"/>
                <a:ea typeface="Calibri Light"/>
                <a:cs typeface="Calibri Light"/>
                <a:sym typeface="Calibri Light"/>
              </a:defRPr>
            </a:lvl1pPr>
          </a:lstStyle>
          <a:p>
            <a:pPr/>
            <a:r>
              <a:t>N. Balestrieri, A. Bertogalli, F. Cavalieri, N. Tombini</a:t>
            </a:r>
          </a:p>
        </p:txBody>
      </p:sp>
      <p:sp>
        <p:nvSpPr>
          <p:cNvPr id="239" name="object 5"/>
          <p:cNvSpPr txBox="1"/>
          <p:nvPr/>
        </p:nvSpPr>
        <p:spPr>
          <a:xfrm>
            <a:off x="-393701" y="1939713"/>
            <a:ext cx="17081008" cy="20460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7200"/>
            </a:lvl1pPr>
          </a:lstStyle>
          <a:p>
            <a:pPr/>
            <a:r>
              <a:t>Adversarial environment - Pricing Hedge</a:t>
            </a:r>
          </a:p>
        </p:txBody>
      </p:sp>
      <p:sp>
        <p:nvSpPr>
          <p:cNvPr id="240" name="object 5"/>
          <p:cNvSpPr txBox="1"/>
          <p:nvPr/>
        </p:nvSpPr>
        <p:spPr>
          <a:xfrm>
            <a:off x="4611" y="10479168"/>
            <a:ext cx="5929363" cy="7173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23 - The regret for every trial archived by Hedge</a:t>
            </a:r>
          </a:p>
        </p:txBody>
      </p:sp>
      <p:sp>
        <p:nvSpPr>
          <p:cNvPr id="241" name="object 5"/>
          <p:cNvSpPr txBox="1"/>
          <p:nvPr/>
        </p:nvSpPr>
        <p:spPr>
          <a:xfrm>
            <a:off x="12872687" y="10657506"/>
            <a:ext cx="7540266" cy="3236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25 - The choosen prices for each trials by Hedge. </a:t>
            </a:r>
          </a:p>
        </p:txBody>
      </p:sp>
      <p:sp>
        <p:nvSpPr>
          <p:cNvPr id="242" name="object 5"/>
          <p:cNvSpPr txBox="1"/>
          <p:nvPr/>
        </p:nvSpPr>
        <p:spPr>
          <a:xfrm>
            <a:off x="-373578" y="3231529"/>
            <a:ext cx="20075481" cy="11052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200" sz="3600"/>
            </a:pPr>
            <a:r>
              <a:t>Here we employ </a:t>
            </a:r>
            <a:r>
              <a:rPr b="1"/>
              <a:t>Hedge </a:t>
            </a:r>
            <a:r>
              <a:t>on discretized set of prices </a:t>
            </a:r>
            <a14:m>
              <m:oMath>
                <m:r>
                  <a:rPr xmlns:a="http://schemas.openxmlformats.org/drawingml/2006/main" sz="3900" i="1">
                    <a:solidFill>
                      <a:srgbClr val="000000"/>
                    </a:solidFill>
                    <a:latin typeface="Cambria Math" panose="02040503050406030204" pitchFamily="18" charset="0"/>
                  </a:rPr>
                  <m:t>p</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0,1</m:t>
                </m:r>
                <m:r>
                  <a:rPr xmlns:a="http://schemas.openxmlformats.org/drawingml/2006/main" sz="3900" i="1">
                    <a:solidFill>
                      <a:srgbClr val="000000"/>
                    </a:solidFill>
                    <a:latin typeface="Cambria Math" panose="02040503050406030204" pitchFamily="18" charset="0"/>
                  </a:rPr>
                  <m:t>]</m:t>
                </m:r>
              </m:oMath>
            </a14:m>
            <a:r>
              <a:t> considering the following parameters: the cost c = 0.3, the number of rounds T = 7000, K = 20, the number of customer = 30. The execution have been made over 8 Trials</a:t>
            </a:r>
            <a:r>
              <a:rPr b="1"/>
              <a:t>.</a:t>
            </a:r>
          </a:p>
        </p:txBody>
      </p:sp>
      <p:pic>
        <p:nvPicPr>
          <p:cNvPr id="243" name="heatmapHEDGEnuova.png" descr="heatmapHEDGEnuova.png"/>
          <p:cNvPicPr>
            <a:picLocks noChangeAspect="1"/>
          </p:cNvPicPr>
          <p:nvPr/>
        </p:nvPicPr>
        <p:blipFill>
          <a:blip r:embed="rId3">
            <a:extLst/>
          </a:blip>
          <a:stretch>
            <a:fillRect/>
          </a:stretch>
        </p:blipFill>
        <p:spPr>
          <a:xfrm>
            <a:off x="13220403" y="5650678"/>
            <a:ext cx="6084973" cy="4314799"/>
          </a:xfrm>
          <a:prstGeom prst="rect">
            <a:avLst/>
          </a:prstGeom>
          <a:ln w="12700">
            <a:miter lim="400000"/>
          </a:ln>
        </p:spPr>
      </p:pic>
      <p:pic>
        <p:nvPicPr>
          <p:cNvPr id="244" name="cumulativeRegretHedgeNuova.png" descr="cumulativeRegretHedgeNuova.png"/>
          <p:cNvPicPr>
            <a:picLocks noChangeAspect="1"/>
          </p:cNvPicPr>
          <p:nvPr/>
        </p:nvPicPr>
        <p:blipFill>
          <a:blip r:embed="rId4">
            <a:extLst/>
          </a:blip>
          <a:stretch>
            <a:fillRect/>
          </a:stretch>
        </p:blipFill>
        <p:spPr>
          <a:xfrm>
            <a:off x="6845737" y="5224819"/>
            <a:ext cx="5503075" cy="4563194"/>
          </a:xfrm>
          <a:prstGeom prst="rect">
            <a:avLst/>
          </a:prstGeom>
          <a:ln w="12700">
            <a:miter lim="400000"/>
          </a:ln>
        </p:spPr>
      </p:pic>
      <p:sp>
        <p:nvSpPr>
          <p:cNvPr id="245" name="object 5"/>
          <p:cNvSpPr txBox="1"/>
          <p:nvPr/>
        </p:nvSpPr>
        <p:spPr>
          <a:xfrm>
            <a:off x="6360844" y="10460656"/>
            <a:ext cx="6084973" cy="7173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24 - The average regret archived over 8 trials by Hedge.</a:t>
            </a:r>
          </a:p>
        </p:txBody>
      </p:sp>
      <p:pic>
        <p:nvPicPr>
          <p:cNvPr id="246" name="pasted-movie.png" descr="pasted-movie.png"/>
          <p:cNvPicPr>
            <a:picLocks noChangeAspect="1"/>
          </p:cNvPicPr>
          <p:nvPr/>
        </p:nvPicPr>
        <p:blipFill>
          <a:blip r:embed="rId5">
            <a:extLst/>
          </a:blip>
          <a:stretch>
            <a:fillRect/>
          </a:stretch>
        </p:blipFill>
        <p:spPr>
          <a:xfrm>
            <a:off x="214544" y="5535930"/>
            <a:ext cx="6483132" cy="4498209"/>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 name="Immagine 4" descr="Immagine 4"/>
          <p:cNvPicPr>
            <a:picLocks noChangeAspect="1"/>
          </p:cNvPicPr>
          <p:nvPr/>
        </p:nvPicPr>
        <p:blipFill>
          <a:blip r:embed="rId2">
            <a:extLst/>
          </a:blip>
          <a:stretch>
            <a:fillRect/>
          </a:stretch>
        </p:blipFill>
        <p:spPr>
          <a:xfrm>
            <a:off x="374650" y="111125"/>
            <a:ext cx="4980021" cy="1267864"/>
          </a:xfrm>
          <a:prstGeom prst="rect">
            <a:avLst/>
          </a:prstGeom>
          <a:ln w="12700">
            <a:miter lim="400000"/>
          </a:ln>
        </p:spPr>
      </p:pic>
      <p:sp>
        <p:nvSpPr>
          <p:cNvPr id="249" name="object 5"/>
          <p:cNvSpPr txBox="1"/>
          <p:nvPr/>
        </p:nvSpPr>
        <p:spPr>
          <a:xfrm>
            <a:off x="14019128" y="242803"/>
            <a:ext cx="608497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vl1pPr>
          </a:lstStyle>
          <a:p>
            <a:pPr/>
            <a:r>
              <a:t>       OLA - Project Assignment</a:t>
            </a:r>
          </a:p>
        </p:txBody>
      </p:sp>
      <p:sp>
        <p:nvSpPr>
          <p:cNvPr id="250" name="Connettore diritto 7"/>
          <p:cNvSpPr/>
          <p:nvPr/>
        </p:nvSpPr>
        <p:spPr>
          <a:xfrm>
            <a:off x="374650" y="1558925"/>
            <a:ext cx="19354800" cy="0"/>
          </a:xfrm>
          <a:prstGeom prst="line">
            <a:avLst/>
          </a:prstGeom>
          <a:ln>
            <a:solidFill>
              <a:srgbClr val="000000"/>
            </a:solidFill>
          </a:ln>
        </p:spPr>
        <p:txBody>
          <a:bodyPr lIns="45719" rIns="45719"/>
          <a:lstStyle/>
          <a:p>
            <a:pPr/>
          </a:p>
        </p:txBody>
      </p:sp>
      <p:sp>
        <p:nvSpPr>
          <p:cNvPr id="251" name="object 5"/>
          <p:cNvSpPr txBox="1"/>
          <p:nvPr/>
        </p:nvSpPr>
        <p:spPr>
          <a:xfrm>
            <a:off x="10531671" y="733425"/>
            <a:ext cx="9572429"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atin typeface="Calibri Light"/>
                <a:ea typeface="Calibri Light"/>
                <a:cs typeface="Calibri Light"/>
                <a:sym typeface="Calibri Light"/>
              </a:defRPr>
            </a:lvl1pPr>
          </a:lstStyle>
          <a:p>
            <a:pPr/>
            <a:r>
              <a:t>N. Balestrieri, A. Bertogalli, F. Cavalieri, N. Tombini</a:t>
            </a:r>
          </a:p>
        </p:txBody>
      </p:sp>
      <p:sp>
        <p:nvSpPr>
          <p:cNvPr id="252" name="object 5"/>
          <p:cNvSpPr txBox="1"/>
          <p:nvPr/>
        </p:nvSpPr>
        <p:spPr>
          <a:xfrm>
            <a:off x="-393701" y="1939713"/>
            <a:ext cx="18521333" cy="915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7200"/>
            </a:lvl1pPr>
          </a:lstStyle>
          <a:p>
            <a:pPr/>
            <a:r>
              <a:t>Adversarial environment - Bidding Hedge (MPS)</a:t>
            </a:r>
          </a:p>
        </p:txBody>
      </p:sp>
      <p:sp>
        <p:nvSpPr>
          <p:cNvPr id="253" name="object 5"/>
          <p:cNvSpPr txBox="1"/>
          <p:nvPr/>
        </p:nvSpPr>
        <p:spPr>
          <a:xfrm>
            <a:off x="-373578" y="3231529"/>
            <a:ext cx="20075481" cy="15754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3600"/>
            </a:lvl1pPr>
          </a:lstStyle>
          <a:p>
            <a:pPr/>
            <a:r>
              <a:t>Here we use an Hedge Multiplicative Pacing Strategy on the bidding problem in adversarial environment (shown in the previous slide). Here we consider the following parameters: the budget B = 25, 5 advertisers, 150 users, value = 0.4, slots = 3.</a:t>
            </a:r>
          </a:p>
        </p:txBody>
      </p:sp>
      <p:pic>
        <p:nvPicPr>
          <p:cNvPr id="254" name="pasted-movie.png" descr="pasted-movie.png"/>
          <p:cNvPicPr>
            <a:picLocks noChangeAspect="1"/>
          </p:cNvPicPr>
          <p:nvPr/>
        </p:nvPicPr>
        <p:blipFill>
          <a:blip r:embed="rId3">
            <a:extLst/>
          </a:blip>
          <a:stretch>
            <a:fillRect/>
          </a:stretch>
        </p:blipFill>
        <p:spPr>
          <a:xfrm>
            <a:off x="9721767" y="4981996"/>
            <a:ext cx="8727390" cy="5912757"/>
          </a:xfrm>
          <a:prstGeom prst="rect">
            <a:avLst/>
          </a:prstGeom>
          <a:ln w="12700">
            <a:miter lim="400000"/>
          </a:ln>
        </p:spPr>
      </p:pic>
      <p:pic>
        <p:nvPicPr>
          <p:cNvPr id="255" name="pasted-movie.png" descr="pasted-movie.png"/>
          <p:cNvPicPr>
            <a:picLocks noChangeAspect="1"/>
          </p:cNvPicPr>
          <p:nvPr/>
        </p:nvPicPr>
        <p:blipFill>
          <a:blip r:embed="rId4">
            <a:extLst/>
          </a:blip>
          <a:stretch>
            <a:fillRect/>
          </a:stretch>
        </p:blipFill>
        <p:spPr>
          <a:xfrm>
            <a:off x="2108889" y="4900132"/>
            <a:ext cx="6253470" cy="6076485"/>
          </a:xfrm>
          <a:prstGeom prst="rect">
            <a:avLst/>
          </a:prstGeom>
          <a:ln w="12700">
            <a:miter lim="400000"/>
          </a:ln>
        </p:spPr>
      </p:pic>
      <p:sp>
        <p:nvSpPr>
          <p:cNvPr id="256" name="object 5"/>
          <p:cNvSpPr txBox="1"/>
          <p:nvPr/>
        </p:nvSpPr>
        <p:spPr>
          <a:xfrm>
            <a:off x="10019637" y="11069725"/>
            <a:ext cx="6253469" cy="3236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27- The cumulative payments for each trial.</a:t>
            </a:r>
          </a:p>
        </p:txBody>
      </p:sp>
      <p:sp>
        <p:nvSpPr>
          <p:cNvPr id="257" name="object 5"/>
          <p:cNvSpPr txBox="1"/>
          <p:nvPr/>
        </p:nvSpPr>
        <p:spPr>
          <a:xfrm>
            <a:off x="1935334" y="11069725"/>
            <a:ext cx="6600579" cy="3236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26 - The regret for every trial archived by Hedge.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9" name="Immagine 4" descr="Immagine 4"/>
          <p:cNvPicPr>
            <a:picLocks noChangeAspect="1"/>
          </p:cNvPicPr>
          <p:nvPr/>
        </p:nvPicPr>
        <p:blipFill>
          <a:blip r:embed="rId2">
            <a:extLst/>
          </a:blip>
          <a:stretch>
            <a:fillRect/>
          </a:stretch>
        </p:blipFill>
        <p:spPr>
          <a:xfrm>
            <a:off x="374650" y="111125"/>
            <a:ext cx="4980021" cy="1267864"/>
          </a:xfrm>
          <a:prstGeom prst="rect">
            <a:avLst/>
          </a:prstGeom>
          <a:ln w="12700">
            <a:miter lim="400000"/>
          </a:ln>
        </p:spPr>
      </p:pic>
      <p:sp>
        <p:nvSpPr>
          <p:cNvPr id="260" name="object 5"/>
          <p:cNvSpPr txBox="1"/>
          <p:nvPr/>
        </p:nvSpPr>
        <p:spPr>
          <a:xfrm>
            <a:off x="14019128" y="242803"/>
            <a:ext cx="608497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vl1pPr>
          </a:lstStyle>
          <a:p>
            <a:pPr/>
            <a:r>
              <a:t>       OLA - Project Assignment</a:t>
            </a:r>
          </a:p>
        </p:txBody>
      </p:sp>
      <p:sp>
        <p:nvSpPr>
          <p:cNvPr id="261" name="Connettore diritto 7"/>
          <p:cNvSpPr/>
          <p:nvPr/>
        </p:nvSpPr>
        <p:spPr>
          <a:xfrm>
            <a:off x="374650" y="1558925"/>
            <a:ext cx="19354800" cy="0"/>
          </a:xfrm>
          <a:prstGeom prst="line">
            <a:avLst/>
          </a:prstGeom>
          <a:ln>
            <a:solidFill>
              <a:srgbClr val="000000"/>
            </a:solidFill>
          </a:ln>
        </p:spPr>
        <p:txBody>
          <a:bodyPr lIns="45719" rIns="45719"/>
          <a:lstStyle/>
          <a:p>
            <a:pPr/>
          </a:p>
        </p:txBody>
      </p:sp>
      <p:sp>
        <p:nvSpPr>
          <p:cNvPr id="262" name="object 5"/>
          <p:cNvSpPr txBox="1"/>
          <p:nvPr/>
        </p:nvSpPr>
        <p:spPr>
          <a:xfrm>
            <a:off x="10531671" y="733425"/>
            <a:ext cx="9572429"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atin typeface="Calibri Light"/>
                <a:ea typeface="Calibri Light"/>
                <a:cs typeface="Calibri Light"/>
                <a:sym typeface="Calibri Light"/>
              </a:defRPr>
            </a:lvl1pPr>
          </a:lstStyle>
          <a:p>
            <a:pPr/>
            <a:r>
              <a:t>N. Balestrieri, A. Bertogalli, F. Cavalieri, N. Tombini</a:t>
            </a:r>
          </a:p>
        </p:txBody>
      </p:sp>
      <p:sp>
        <p:nvSpPr>
          <p:cNvPr id="263" name="object 5"/>
          <p:cNvSpPr txBox="1"/>
          <p:nvPr/>
        </p:nvSpPr>
        <p:spPr>
          <a:xfrm>
            <a:off x="-393701" y="1939713"/>
            <a:ext cx="18521333" cy="915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7200"/>
            </a:lvl1pPr>
          </a:lstStyle>
          <a:p>
            <a:pPr/>
            <a:r>
              <a:t>Adversarial environment - Pricing + Bidding</a:t>
            </a:r>
          </a:p>
        </p:txBody>
      </p:sp>
      <p:sp>
        <p:nvSpPr>
          <p:cNvPr id="264" name="object 5"/>
          <p:cNvSpPr txBox="1"/>
          <p:nvPr/>
        </p:nvSpPr>
        <p:spPr>
          <a:xfrm>
            <a:off x="-373578" y="3231529"/>
            <a:ext cx="20075481" cy="1333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200" sz="3600"/>
            </a:pPr>
            <a:r>
              <a:t>Here we evaluate the interaction with parameters: advertisers = 3, slot = 3, users = 500 (auction per day), value=0.6, budget=120, days=365, trials=2, K=20, cost=0.4, using EXP3 for the pricing and Hedge for the bidding.</a:t>
            </a:r>
          </a:p>
          <a:p>
            <a:pPr defTabSz="457200">
              <a:defRPr sz="1400">
                <a:latin typeface="+mn-lt"/>
                <a:ea typeface="+mn-ea"/>
                <a:cs typeface="+mn-cs"/>
                <a:sym typeface="Helvetica"/>
              </a:defRPr>
            </a:pPr>
            <a:r>
              <a:t> </a:t>
            </a:r>
          </a:p>
        </p:txBody>
      </p:sp>
      <p:pic>
        <p:nvPicPr>
          <p:cNvPr id="265" name="pasted-movie.png" descr="pasted-movie.png"/>
          <p:cNvPicPr>
            <a:picLocks noChangeAspect="1"/>
          </p:cNvPicPr>
          <p:nvPr/>
        </p:nvPicPr>
        <p:blipFill>
          <a:blip r:embed="rId3">
            <a:extLst/>
          </a:blip>
          <a:stretch>
            <a:fillRect/>
          </a:stretch>
        </p:blipFill>
        <p:spPr>
          <a:xfrm>
            <a:off x="270196" y="4581507"/>
            <a:ext cx="13041400" cy="3769502"/>
          </a:xfrm>
          <a:prstGeom prst="rect">
            <a:avLst/>
          </a:prstGeom>
          <a:ln w="12700">
            <a:miter lim="400000"/>
          </a:ln>
        </p:spPr>
      </p:pic>
      <p:pic>
        <p:nvPicPr>
          <p:cNvPr id="266" name="pasted-movie.png" descr="pasted-movie.png"/>
          <p:cNvPicPr>
            <a:picLocks noChangeAspect="1"/>
          </p:cNvPicPr>
          <p:nvPr/>
        </p:nvPicPr>
        <p:blipFill>
          <a:blip r:embed="rId4">
            <a:extLst/>
          </a:blip>
          <a:srcRect l="0" t="16355" r="3151" b="3683"/>
          <a:stretch>
            <a:fillRect/>
          </a:stretch>
        </p:blipFill>
        <p:spPr>
          <a:xfrm>
            <a:off x="316706" y="8354786"/>
            <a:ext cx="19470569" cy="3706476"/>
          </a:xfrm>
          <a:prstGeom prst="rect">
            <a:avLst/>
          </a:prstGeom>
          <a:ln w="12700">
            <a:miter lim="400000"/>
          </a:ln>
        </p:spPr>
      </p:pic>
      <p:sp>
        <p:nvSpPr>
          <p:cNvPr id="267" name="object 5"/>
          <p:cNvSpPr txBox="1"/>
          <p:nvPr/>
        </p:nvSpPr>
        <p:spPr>
          <a:xfrm>
            <a:off x="13240735" y="5921486"/>
            <a:ext cx="6253470" cy="7173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28 - Here are represented the prices chosen by agent EXP3 during the campaign days.</a:t>
            </a:r>
          </a:p>
        </p:txBody>
      </p:sp>
      <p:sp>
        <p:nvSpPr>
          <p:cNvPr id="268" name="object 5"/>
          <p:cNvSpPr txBox="1"/>
          <p:nvPr/>
        </p:nvSpPr>
        <p:spPr>
          <a:xfrm>
            <a:off x="4522110" y="12053356"/>
            <a:ext cx="12006816" cy="3236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29 - Here are represented the wins per day obtained during the entire duration of the campaign.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0" name="Immagine 4" descr="Immagine 4"/>
          <p:cNvPicPr>
            <a:picLocks noChangeAspect="1"/>
          </p:cNvPicPr>
          <p:nvPr/>
        </p:nvPicPr>
        <p:blipFill>
          <a:blip r:embed="rId2">
            <a:extLst/>
          </a:blip>
          <a:stretch>
            <a:fillRect/>
          </a:stretch>
        </p:blipFill>
        <p:spPr>
          <a:xfrm>
            <a:off x="374650" y="111125"/>
            <a:ext cx="4980021" cy="1267864"/>
          </a:xfrm>
          <a:prstGeom prst="rect">
            <a:avLst/>
          </a:prstGeom>
          <a:ln w="12700">
            <a:miter lim="400000"/>
          </a:ln>
        </p:spPr>
      </p:pic>
      <p:sp>
        <p:nvSpPr>
          <p:cNvPr id="271" name="object 5"/>
          <p:cNvSpPr txBox="1"/>
          <p:nvPr/>
        </p:nvSpPr>
        <p:spPr>
          <a:xfrm>
            <a:off x="14019128" y="242803"/>
            <a:ext cx="608497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vl1pPr>
          </a:lstStyle>
          <a:p>
            <a:pPr/>
            <a:r>
              <a:t>       OLA - Project Assignment</a:t>
            </a:r>
          </a:p>
        </p:txBody>
      </p:sp>
      <p:sp>
        <p:nvSpPr>
          <p:cNvPr id="272" name="Connettore diritto 7"/>
          <p:cNvSpPr/>
          <p:nvPr/>
        </p:nvSpPr>
        <p:spPr>
          <a:xfrm>
            <a:off x="374650" y="1558925"/>
            <a:ext cx="19354800" cy="0"/>
          </a:xfrm>
          <a:prstGeom prst="line">
            <a:avLst/>
          </a:prstGeom>
          <a:ln>
            <a:solidFill>
              <a:srgbClr val="000000"/>
            </a:solidFill>
          </a:ln>
        </p:spPr>
        <p:txBody>
          <a:bodyPr lIns="45719" rIns="45719"/>
          <a:lstStyle/>
          <a:p>
            <a:pPr/>
          </a:p>
        </p:txBody>
      </p:sp>
      <p:sp>
        <p:nvSpPr>
          <p:cNvPr id="273" name="object 5"/>
          <p:cNvSpPr txBox="1"/>
          <p:nvPr/>
        </p:nvSpPr>
        <p:spPr>
          <a:xfrm>
            <a:off x="10531671" y="733425"/>
            <a:ext cx="9572429"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atin typeface="Calibri Light"/>
                <a:ea typeface="Calibri Light"/>
                <a:cs typeface="Calibri Light"/>
                <a:sym typeface="Calibri Light"/>
              </a:defRPr>
            </a:lvl1pPr>
          </a:lstStyle>
          <a:p>
            <a:pPr/>
            <a:r>
              <a:t>N. Balestrieri, A. Bertogalli, F. Cavalieri, N. Tombini</a:t>
            </a:r>
          </a:p>
        </p:txBody>
      </p:sp>
      <p:sp>
        <p:nvSpPr>
          <p:cNvPr id="274" name="object 5"/>
          <p:cNvSpPr txBox="1"/>
          <p:nvPr/>
        </p:nvSpPr>
        <p:spPr>
          <a:xfrm>
            <a:off x="-393701" y="1939713"/>
            <a:ext cx="18521333" cy="915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7200"/>
            </a:lvl1pPr>
          </a:lstStyle>
          <a:p>
            <a:pPr/>
            <a:r>
              <a:t>Adversarial environment - Pricing + Bidding</a:t>
            </a:r>
          </a:p>
        </p:txBody>
      </p:sp>
      <p:pic>
        <p:nvPicPr>
          <p:cNvPr id="275" name="pasted-movie.png" descr="pasted-movie.png"/>
          <p:cNvPicPr>
            <a:picLocks noChangeAspect="1"/>
          </p:cNvPicPr>
          <p:nvPr/>
        </p:nvPicPr>
        <p:blipFill>
          <a:blip r:embed="rId3">
            <a:extLst/>
          </a:blip>
          <a:srcRect l="0" t="16634" r="0" b="0"/>
          <a:stretch>
            <a:fillRect/>
          </a:stretch>
        </p:blipFill>
        <p:spPr>
          <a:xfrm>
            <a:off x="145841" y="4390949"/>
            <a:ext cx="12833697" cy="3944473"/>
          </a:xfrm>
          <a:prstGeom prst="rect">
            <a:avLst/>
          </a:prstGeom>
          <a:ln w="12700">
            <a:miter lim="400000"/>
          </a:ln>
        </p:spPr>
      </p:pic>
      <p:pic>
        <p:nvPicPr>
          <p:cNvPr id="276" name="pasted-movie.png" descr="pasted-movie.png"/>
          <p:cNvPicPr>
            <a:picLocks noChangeAspect="1"/>
          </p:cNvPicPr>
          <p:nvPr/>
        </p:nvPicPr>
        <p:blipFill>
          <a:blip r:embed="rId4">
            <a:extLst/>
          </a:blip>
          <a:srcRect l="923" t="17618" r="4697" b="5043"/>
          <a:stretch>
            <a:fillRect/>
          </a:stretch>
        </p:blipFill>
        <p:spPr>
          <a:xfrm>
            <a:off x="271859" y="8278655"/>
            <a:ext cx="12321163" cy="3722354"/>
          </a:xfrm>
          <a:prstGeom prst="rect">
            <a:avLst/>
          </a:prstGeom>
          <a:ln w="12700">
            <a:miter lim="400000"/>
          </a:ln>
        </p:spPr>
      </p:pic>
      <p:pic>
        <p:nvPicPr>
          <p:cNvPr id="277" name="pasted-movie.png" descr="pasted-movie.png"/>
          <p:cNvPicPr>
            <a:picLocks noChangeAspect="1"/>
          </p:cNvPicPr>
          <p:nvPr/>
        </p:nvPicPr>
        <p:blipFill>
          <a:blip r:embed="rId5">
            <a:extLst/>
          </a:blip>
          <a:srcRect l="5543" t="0" r="0" b="0"/>
          <a:stretch>
            <a:fillRect/>
          </a:stretch>
        </p:blipFill>
        <p:spPr>
          <a:xfrm>
            <a:off x="13093459" y="8363984"/>
            <a:ext cx="5871149" cy="3653239"/>
          </a:xfrm>
          <a:prstGeom prst="rect">
            <a:avLst/>
          </a:prstGeom>
          <a:ln w="12700">
            <a:miter lim="400000"/>
          </a:ln>
        </p:spPr>
      </p:pic>
      <p:pic>
        <p:nvPicPr>
          <p:cNvPr id="278" name="pasted-movie.png" descr="pasted-movie.png"/>
          <p:cNvPicPr>
            <a:picLocks noChangeAspect="1"/>
          </p:cNvPicPr>
          <p:nvPr/>
        </p:nvPicPr>
        <p:blipFill>
          <a:blip r:embed="rId6">
            <a:extLst/>
          </a:blip>
          <a:srcRect l="6203" t="0" r="0" b="0"/>
          <a:stretch>
            <a:fillRect/>
          </a:stretch>
        </p:blipFill>
        <p:spPr>
          <a:xfrm>
            <a:off x="13093458" y="4429125"/>
            <a:ext cx="5870919" cy="3828976"/>
          </a:xfrm>
          <a:prstGeom prst="rect">
            <a:avLst/>
          </a:prstGeom>
          <a:ln w="12700">
            <a:miter lim="400000"/>
          </a:ln>
        </p:spPr>
      </p:pic>
      <p:sp>
        <p:nvSpPr>
          <p:cNvPr id="279" name="object 5"/>
          <p:cNvSpPr txBox="1"/>
          <p:nvPr/>
        </p:nvSpPr>
        <p:spPr>
          <a:xfrm>
            <a:off x="-373578" y="3231529"/>
            <a:ext cx="20075481" cy="1333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200" sz="3600"/>
            </a:pPr>
            <a:r>
              <a:t>Here we evaluate the interaction with parameters: advertisers = 3, slot = 3, users = 500 (auction per day), value=0.6, budget=120, days=365, trials=2, K=20, cost=0.4.</a:t>
            </a:r>
          </a:p>
          <a:p>
            <a:pPr defTabSz="457200">
              <a:defRPr sz="1400">
                <a:latin typeface="+mn-lt"/>
                <a:ea typeface="+mn-ea"/>
                <a:cs typeface="+mn-cs"/>
                <a:sym typeface="Helvetica"/>
              </a:defRPr>
            </a:pPr>
            <a:r>
              <a:t> </a:t>
            </a:r>
          </a:p>
        </p:txBody>
      </p:sp>
      <p:sp>
        <p:nvSpPr>
          <p:cNvPr id="280" name="object 5"/>
          <p:cNvSpPr txBox="1"/>
          <p:nvPr/>
        </p:nvSpPr>
        <p:spPr>
          <a:xfrm>
            <a:off x="3059944" y="12123027"/>
            <a:ext cx="13208437" cy="3236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30 - Here we show the bidding performances in 10 days in the years in terms of regret and payments.</a:t>
            </a:r>
          </a:p>
        </p:txBody>
      </p:sp>
      <p:sp>
        <p:nvSpPr>
          <p:cNvPr id="281" name="Rectangle"/>
          <p:cNvSpPr/>
          <p:nvPr/>
        </p:nvSpPr>
        <p:spPr>
          <a:xfrm>
            <a:off x="13100921" y="4239540"/>
            <a:ext cx="6718725" cy="231662"/>
          </a:xfrm>
          <a:prstGeom prst="rect">
            <a:avLst/>
          </a:prstGeom>
          <a:solidFill>
            <a:srgbClr val="FFFFFF"/>
          </a:solidFill>
          <a:ln w="12700">
            <a:miter lim="400000"/>
          </a:ln>
        </p:spPr>
        <p:txBody>
          <a:bodyPr lIns="45719" rIns="45719" anchor="ctr"/>
          <a:lstStyle/>
          <a:p>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3" name="Immagine 4" descr="Immagine 4"/>
          <p:cNvPicPr>
            <a:picLocks noChangeAspect="1"/>
          </p:cNvPicPr>
          <p:nvPr/>
        </p:nvPicPr>
        <p:blipFill>
          <a:blip r:embed="rId2">
            <a:extLst/>
          </a:blip>
          <a:stretch>
            <a:fillRect/>
          </a:stretch>
        </p:blipFill>
        <p:spPr>
          <a:xfrm>
            <a:off x="374650" y="111125"/>
            <a:ext cx="4980021" cy="1267864"/>
          </a:xfrm>
          <a:prstGeom prst="rect">
            <a:avLst/>
          </a:prstGeom>
          <a:ln w="12700">
            <a:miter lim="400000"/>
          </a:ln>
        </p:spPr>
      </p:pic>
      <p:sp>
        <p:nvSpPr>
          <p:cNvPr id="284" name="object 5"/>
          <p:cNvSpPr txBox="1"/>
          <p:nvPr/>
        </p:nvSpPr>
        <p:spPr>
          <a:xfrm>
            <a:off x="14019128" y="242803"/>
            <a:ext cx="608497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vl1pPr>
          </a:lstStyle>
          <a:p>
            <a:pPr/>
            <a:r>
              <a:t>       OLA - Project Assignment</a:t>
            </a:r>
          </a:p>
        </p:txBody>
      </p:sp>
      <p:sp>
        <p:nvSpPr>
          <p:cNvPr id="285" name="Connettore diritto 7"/>
          <p:cNvSpPr/>
          <p:nvPr/>
        </p:nvSpPr>
        <p:spPr>
          <a:xfrm>
            <a:off x="374650" y="1558925"/>
            <a:ext cx="19354800" cy="0"/>
          </a:xfrm>
          <a:prstGeom prst="line">
            <a:avLst/>
          </a:prstGeom>
          <a:ln>
            <a:solidFill>
              <a:srgbClr val="000000"/>
            </a:solidFill>
          </a:ln>
        </p:spPr>
        <p:txBody>
          <a:bodyPr lIns="45719" rIns="45719"/>
          <a:lstStyle/>
          <a:p>
            <a:pPr/>
          </a:p>
        </p:txBody>
      </p:sp>
      <p:sp>
        <p:nvSpPr>
          <p:cNvPr id="286" name="object 5"/>
          <p:cNvSpPr txBox="1"/>
          <p:nvPr/>
        </p:nvSpPr>
        <p:spPr>
          <a:xfrm>
            <a:off x="10531671" y="733425"/>
            <a:ext cx="9572429"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atin typeface="Calibri Light"/>
                <a:ea typeface="Calibri Light"/>
                <a:cs typeface="Calibri Light"/>
                <a:sym typeface="Calibri Light"/>
              </a:defRPr>
            </a:lvl1pPr>
          </a:lstStyle>
          <a:p>
            <a:pPr/>
            <a:r>
              <a:t>N. Balestrieri, A. Bertogalli, F. Cavalieri, N. Tombini</a:t>
            </a:r>
          </a:p>
        </p:txBody>
      </p:sp>
      <p:sp>
        <p:nvSpPr>
          <p:cNvPr id="287" name="object 5"/>
          <p:cNvSpPr txBox="1"/>
          <p:nvPr/>
        </p:nvSpPr>
        <p:spPr>
          <a:xfrm>
            <a:off x="-393701" y="1939713"/>
            <a:ext cx="17081008" cy="915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7200"/>
            </a:lvl1pPr>
          </a:lstStyle>
          <a:p>
            <a:pPr/>
            <a:r>
              <a:t>Non-stationary environment - The setting</a:t>
            </a:r>
          </a:p>
        </p:txBody>
      </p:sp>
      <p:sp>
        <p:nvSpPr>
          <p:cNvPr id="288" name="object 5"/>
          <p:cNvSpPr txBox="1"/>
          <p:nvPr/>
        </p:nvSpPr>
        <p:spPr>
          <a:xfrm>
            <a:off x="-373578" y="3231529"/>
            <a:ext cx="20075481" cy="22228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200" sz="3600"/>
            </a:pPr>
            <a:r>
              <a:t>Here we are considering a non-stationary environment for the pricing problem. In particular days are partitioned in intervals, in each interval the demand curve is different. The demand curve with noise specifies how many buyers will buy for every price depending on the current interval. We focus on building a pricing strategy using the discretization of the prices </a:t>
            </a:r>
            <a14:m>
              <m:oMath>
                <m:r>
                  <a:rPr xmlns:a="http://schemas.openxmlformats.org/drawingml/2006/main" sz="3900" i="1">
                    <a:solidFill>
                      <a:srgbClr val="000000"/>
                    </a:solidFill>
                    <a:latin typeface="Cambria Math" panose="02040503050406030204" pitchFamily="18" charset="0"/>
                  </a:rPr>
                  <m:t>p</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r>
                  <a:rPr xmlns:a="http://schemas.openxmlformats.org/drawingml/2006/main" sz="3900" i="1">
                    <a:solidFill>
                      <a:srgbClr val="000000"/>
                    </a:solidFill>
                    <a:latin typeface="Cambria Math" panose="02040503050406030204" pitchFamily="18" charset="0"/>
                  </a:rPr>
                  <m:t>1</m:t>
                </m:r>
                <m:r>
                  <a:rPr xmlns:a="http://schemas.openxmlformats.org/drawingml/2006/main" sz="3900" i="1">
                    <a:solidFill>
                      <a:srgbClr val="000000"/>
                    </a:solidFill>
                    <a:latin typeface="Cambria Math" panose="02040503050406030204" pitchFamily="18" charset="0"/>
                  </a:rPr>
                  <m:t>]</m:t>
                </m:r>
              </m:oMath>
            </a14:m>
            <a:r>
              <a:t>. To handle non-stationarity we employ </a:t>
            </a:r>
            <a:r>
              <a:rPr b="1"/>
              <a:t>Sliding-Window</a:t>
            </a:r>
            <a:r>
              <a:t> and </a:t>
            </a:r>
            <a:r>
              <a:rPr b="1"/>
              <a:t>CUSUM</a:t>
            </a:r>
            <a:r>
              <a:t>.</a:t>
            </a:r>
          </a:p>
        </p:txBody>
      </p:sp>
      <p:sp>
        <p:nvSpPr>
          <p:cNvPr id="289" name="Rectangle"/>
          <p:cNvSpPr/>
          <p:nvPr/>
        </p:nvSpPr>
        <p:spPr>
          <a:xfrm>
            <a:off x="6729712" y="11097400"/>
            <a:ext cx="6718725" cy="231662"/>
          </a:xfrm>
          <a:prstGeom prst="rect">
            <a:avLst/>
          </a:prstGeom>
          <a:solidFill>
            <a:srgbClr val="FFFFFF"/>
          </a:solidFill>
          <a:ln w="12700">
            <a:miter lim="400000"/>
          </a:ln>
        </p:spPr>
        <p:txBody>
          <a:bodyPr lIns="45719" rIns="45719" anchor="ctr"/>
          <a:lstStyle/>
          <a:p>
            <a:pPr/>
          </a:p>
        </p:txBody>
      </p:sp>
      <p:sp>
        <p:nvSpPr>
          <p:cNvPr id="290" name="Rectangle"/>
          <p:cNvSpPr/>
          <p:nvPr/>
        </p:nvSpPr>
        <p:spPr>
          <a:xfrm rot="16200000">
            <a:off x="-3599515" y="8974736"/>
            <a:ext cx="6718725" cy="231662"/>
          </a:xfrm>
          <a:prstGeom prst="rect">
            <a:avLst/>
          </a:prstGeom>
          <a:solidFill>
            <a:srgbClr val="FFFFFF"/>
          </a:solidFill>
          <a:ln w="12700">
            <a:miter lim="400000"/>
          </a:ln>
        </p:spPr>
        <p:txBody>
          <a:bodyPr lIns="45719" rIns="45719" anchor="ctr"/>
          <a:lstStyle/>
          <a:p>
            <a:pPr/>
          </a:p>
        </p:txBody>
      </p:sp>
      <p:sp>
        <p:nvSpPr>
          <p:cNvPr id="291" name="object 5"/>
          <p:cNvSpPr txBox="1"/>
          <p:nvPr/>
        </p:nvSpPr>
        <p:spPr>
          <a:xfrm>
            <a:off x="-268294" y="10834210"/>
            <a:ext cx="7540266" cy="12169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138" sz="2500"/>
            </a:pPr>
            <a:r>
              <a:t>Fig. 31 - The demand curve expression: </a:t>
            </a:r>
            <a14:m>
              <m:oMath>
                <m:r>
                  <a:rPr xmlns:a="http://schemas.openxmlformats.org/drawingml/2006/main" sz="2700" i="1">
                    <a:solidFill>
                      <a:srgbClr val="000000"/>
                    </a:solidFill>
                    <a:latin typeface="Cambria Math" panose="02040503050406030204" pitchFamily="18" charset="0"/>
                  </a:rPr>
                  <m:t>D</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t</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1</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p</m:t>
                </m:r>
                <m:r>
                  <a:rPr xmlns:a="http://schemas.openxmlformats.org/drawingml/2006/main" sz="2700" i="1">
                    <a:solidFill>
                      <a:srgbClr val="000000"/>
                    </a:solidFill>
                    <a:latin typeface="Cambria Math" panose="02040503050406030204" pitchFamily="18" charset="0"/>
                  </a:rPr>
                  <m:t>)</m:t>
                </m:r>
              </m:oMath>
            </a14:m>
            <a:r>
              <a:t> </a:t>
            </a:r>
            <a14:m>
              <m:oMath>
                <m:r>
                  <a:rPr xmlns:a="http://schemas.openxmlformats.org/drawingml/2006/main" sz="2700" i="1">
                    <a:solidFill>
                      <a:srgbClr val="000000"/>
                    </a:solidFill>
                    <a:latin typeface="Cambria Math" panose="02040503050406030204" pitchFamily="18" charset="0"/>
                  </a:rPr>
                  <m:t>+</m:t>
                </m:r>
                <m:r>
                  <m:rPr>
                    <m:scr m:val="script"/>
                  </m:rPr>
                  <a:rPr xmlns:a="http://schemas.openxmlformats.org/drawingml/2006/main" sz="2700" i="1">
                    <a:solidFill>
                      <a:srgbClr val="000000"/>
                    </a:solidFill>
                    <a:latin typeface="Cambria Math" panose="02040503050406030204" pitchFamily="18" charset="0"/>
                  </a:rPr>
                  <m:t>N</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0,</m:t>
                </m:r>
                <m:r>
                  <a:rPr xmlns:a="http://schemas.openxmlformats.org/drawingml/2006/main" sz="2700" i="1">
                    <a:solidFill>
                      <a:srgbClr val="000000"/>
                    </a:solidFill>
                    <a:latin typeface="Cambria Math" panose="02040503050406030204" pitchFamily="18" charset="0"/>
                  </a:rPr>
                  <m:t>0.30</m:t>
                </m:r>
                <m:r>
                  <a:rPr xmlns:a="http://schemas.openxmlformats.org/drawingml/2006/main" sz="2700" i="1">
                    <a:solidFill>
                      <a:srgbClr val="000000"/>
                    </a:solidFill>
                    <a:latin typeface="Cambria Math" panose="02040503050406030204" pitchFamily="18" charset="0"/>
                  </a:rPr>
                  <m:t>)</m:t>
                </m:r>
              </m:oMath>
            </a14:m>
            <a:r>
              <a:t> where the noise is sampled every 20 rounds.</a:t>
            </a:r>
          </a:p>
        </p:txBody>
      </p:sp>
      <p:sp>
        <p:nvSpPr>
          <p:cNvPr id="292" name="Rectangle"/>
          <p:cNvSpPr/>
          <p:nvPr/>
        </p:nvSpPr>
        <p:spPr>
          <a:xfrm>
            <a:off x="142477" y="10376230"/>
            <a:ext cx="6718725" cy="231663"/>
          </a:xfrm>
          <a:prstGeom prst="rect">
            <a:avLst/>
          </a:prstGeom>
          <a:solidFill>
            <a:srgbClr val="FFFFFF"/>
          </a:solidFill>
          <a:ln w="12700">
            <a:miter lim="400000"/>
          </a:ln>
        </p:spPr>
        <p:txBody>
          <a:bodyPr lIns="45719" rIns="45719" anchor="ctr"/>
          <a:lstStyle/>
          <a:p>
            <a:pPr/>
          </a:p>
        </p:txBody>
      </p:sp>
      <p:sp>
        <p:nvSpPr>
          <p:cNvPr id="293" name="Rectangle"/>
          <p:cNvSpPr/>
          <p:nvPr/>
        </p:nvSpPr>
        <p:spPr>
          <a:xfrm rot="16200000">
            <a:off x="-1804759" y="8206281"/>
            <a:ext cx="4983344" cy="231662"/>
          </a:xfrm>
          <a:prstGeom prst="rect">
            <a:avLst/>
          </a:prstGeom>
          <a:solidFill>
            <a:srgbClr val="FFFFFF"/>
          </a:solidFill>
          <a:ln w="12700">
            <a:miter lim="400000"/>
          </a:ln>
        </p:spPr>
        <p:txBody>
          <a:bodyPr lIns="45719" rIns="45719" anchor="ctr"/>
          <a:lstStyle/>
          <a:p>
            <a:pPr/>
          </a:p>
        </p:txBody>
      </p:sp>
      <p:sp>
        <p:nvSpPr>
          <p:cNvPr id="294" name="Rectangle"/>
          <p:cNvSpPr/>
          <p:nvPr/>
        </p:nvSpPr>
        <p:spPr>
          <a:xfrm rot="16200000">
            <a:off x="3846627" y="8103335"/>
            <a:ext cx="4777453" cy="231662"/>
          </a:xfrm>
          <a:prstGeom prst="rect">
            <a:avLst/>
          </a:prstGeom>
          <a:solidFill>
            <a:srgbClr val="FFFFFF"/>
          </a:solidFill>
          <a:ln w="12700">
            <a:miter lim="400000"/>
          </a:ln>
        </p:spPr>
        <p:txBody>
          <a:bodyPr lIns="45719" rIns="45719" anchor="ctr"/>
          <a:lstStyle/>
          <a:p>
            <a:pPr/>
          </a:p>
        </p:txBody>
      </p:sp>
      <p:sp>
        <p:nvSpPr>
          <p:cNvPr id="295" name="Rectangle"/>
          <p:cNvSpPr/>
          <p:nvPr/>
        </p:nvSpPr>
        <p:spPr>
          <a:xfrm>
            <a:off x="-211837" y="5830440"/>
            <a:ext cx="6718725" cy="231662"/>
          </a:xfrm>
          <a:prstGeom prst="rect">
            <a:avLst/>
          </a:prstGeom>
          <a:solidFill>
            <a:srgbClr val="FFFFFF"/>
          </a:solidFill>
          <a:ln w="12700">
            <a:miter lim="400000"/>
          </a:ln>
        </p:spPr>
        <p:txBody>
          <a:bodyPr lIns="45719" rIns="45719" anchor="ctr"/>
          <a:lstStyle/>
          <a:p>
            <a:pPr/>
          </a:p>
        </p:txBody>
      </p:sp>
      <p:sp>
        <p:nvSpPr>
          <p:cNvPr id="296" name="object 5"/>
          <p:cNvSpPr txBox="1"/>
          <p:nvPr/>
        </p:nvSpPr>
        <p:spPr>
          <a:xfrm>
            <a:off x="8306733" y="11093378"/>
            <a:ext cx="3490635" cy="3236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32 - The profit curve</a:t>
            </a:r>
          </a:p>
        </p:txBody>
      </p:sp>
      <p:sp>
        <p:nvSpPr>
          <p:cNvPr id="297" name="object 5"/>
          <p:cNvSpPr txBox="1"/>
          <p:nvPr/>
        </p:nvSpPr>
        <p:spPr>
          <a:xfrm>
            <a:off x="13573656" y="11084180"/>
            <a:ext cx="6210438" cy="7173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33 - User’s buying probability over time considering three possible prices</a:t>
            </a:r>
          </a:p>
        </p:txBody>
      </p:sp>
      <p:pic>
        <p:nvPicPr>
          <p:cNvPr id="298" name="Screen Recording 2024-12-11 at 15.45.44.mov" descr="Screen Recording 2024-12-11 at 15.45.44.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637188" y="6016881"/>
            <a:ext cx="6210438" cy="4610461"/>
          </a:xfrm>
          <a:prstGeom prst="rect">
            <a:avLst/>
          </a:prstGeom>
          <a:ln w="12700">
            <a:miter lim="400000"/>
          </a:ln>
        </p:spPr>
      </p:pic>
      <p:pic>
        <p:nvPicPr>
          <p:cNvPr id="299" name="Screen Recording 2024-12-11 at 15.46.27.mov" descr="Screen Recording 2024-12-11 at 15.46.27.mov"/>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7837050" y="5783678"/>
            <a:ext cx="5285532" cy="4984457"/>
          </a:xfrm>
          <a:prstGeom prst="rect">
            <a:avLst/>
          </a:prstGeom>
          <a:ln w="12700">
            <a:miter lim="400000"/>
          </a:ln>
        </p:spPr>
      </p:pic>
      <p:sp>
        <p:nvSpPr>
          <p:cNvPr id="300" name="Rectangle"/>
          <p:cNvSpPr/>
          <p:nvPr/>
        </p:nvSpPr>
        <p:spPr>
          <a:xfrm>
            <a:off x="497002" y="10513553"/>
            <a:ext cx="6718725" cy="231662"/>
          </a:xfrm>
          <a:prstGeom prst="rect">
            <a:avLst/>
          </a:prstGeom>
          <a:solidFill>
            <a:srgbClr val="FFFFFF"/>
          </a:solidFill>
          <a:ln w="12700">
            <a:miter lim="400000"/>
          </a:ln>
        </p:spPr>
        <p:txBody>
          <a:bodyPr lIns="45719" rIns="45719" anchor="ctr"/>
          <a:lstStyle/>
          <a:p>
            <a:pPr/>
          </a:p>
        </p:txBody>
      </p:sp>
      <p:sp>
        <p:nvSpPr>
          <p:cNvPr id="301" name="Rectangle"/>
          <p:cNvSpPr/>
          <p:nvPr/>
        </p:nvSpPr>
        <p:spPr>
          <a:xfrm>
            <a:off x="6901700" y="10530658"/>
            <a:ext cx="6962781" cy="257044"/>
          </a:xfrm>
          <a:prstGeom prst="rect">
            <a:avLst/>
          </a:prstGeom>
          <a:solidFill>
            <a:srgbClr val="FFFFFF"/>
          </a:solidFill>
          <a:ln w="12700">
            <a:miter lim="400000"/>
          </a:ln>
        </p:spPr>
        <p:txBody>
          <a:bodyPr lIns="45719" rIns="45719" anchor="ctr"/>
          <a:lstStyle/>
          <a:p>
            <a:pPr/>
          </a:p>
        </p:txBody>
      </p:sp>
      <p:sp>
        <p:nvSpPr>
          <p:cNvPr id="302" name="Rectangle"/>
          <p:cNvSpPr/>
          <p:nvPr/>
        </p:nvSpPr>
        <p:spPr>
          <a:xfrm rot="16200000">
            <a:off x="4472202" y="8066680"/>
            <a:ext cx="4797665" cy="231662"/>
          </a:xfrm>
          <a:prstGeom prst="rect">
            <a:avLst/>
          </a:prstGeom>
          <a:solidFill>
            <a:srgbClr val="FFFFFF"/>
          </a:solidFill>
          <a:ln w="12700">
            <a:miter lim="400000"/>
          </a:ln>
        </p:spPr>
        <p:txBody>
          <a:bodyPr lIns="45719" rIns="45719" anchor="ctr"/>
          <a:lstStyle/>
          <a:p>
            <a:pPr/>
          </a:p>
        </p:txBody>
      </p:sp>
      <p:sp>
        <p:nvSpPr>
          <p:cNvPr id="303" name="Rectangle"/>
          <p:cNvSpPr/>
          <p:nvPr/>
        </p:nvSpPr>
        <p:spPr>
          <a:xfrm rot="16200000">
            <a:off x="-1711919" y="8223491"/>
            <a:ext cx="4797664" cy="197242"/>
          </a:xfrm>
          <a:prstGeom prst="rect">
            <a:avLst/>
          </a:prstGeom>
          <a:solidFill>
            <a:srgbClr val="FFFFFF"/>
          </a:solidFill>
          <a:ln w="12700">
            <a:miter lim="400000"/>
          </a:ln>
        </p:spPr>
        <p:txBody>
          <a:bodyPr lIns="45719" rIns="45719" anchor="ctr"/>
          <a:lstStyle/>
          <a:p>
            <a:pPr/>
          </a:p>
        </p:txBody>
      </p:sp>
      <p:sp>
        <p:nvSpPr>
          <p:cNvPr id="304" name="Rectangle"/>
          <p:cNvSpPr/>
          <p:nvPr/>
        </p:nvSpPr>
        <p:spPr>
          <a:xfrm>
            <a:off x="142477" y="5830440"/>
            <a:ext cx="6718725" cy="231662"/>
          </a:xfrm>
          <a:prstGeom prst="rect">
            <a:avLst/>
          </a:prstGeom>
          <a:solidFill>
            <a:srgbClr val="FFFFFF"/>
          </a:solidFill>
          <a:ln w="12700">
            <a:miter lim="400000"/>
          </a:ln>
        </p:spPr>
        <p:txBody>
          <a:bodyPr lIns="45719" rIns="45719" anchor="ctr"/>
          <a:lstStyle/>
          <a:p>
            <a:pPr/>
          </a:p>
        </p:txBody>
      </p:sp>
      <p:pic>
        <p:nvPicPr>
          <p:cNvPr id="305" name="newplot(26).png" descr="newplot(26).png"/>
          <p:cNvPicPr>
            <a:picLocks noChangeAspect="1"/>
          </p:cNvPicPr>
          <p:nvPr/>
        </p:nvPicPr>
        <p:blipFill>
          <a:blip r:embed="rId9">
            <a:extLst/>
          </a:blip>
          <a:srcRect l="2747" t="17454" r="0" b="5332"/>
          <a:stretch>
            <a:fillRect/>
          </a:stretch>
        </p:blipFill>
        <p:spPr>
          <a:xfrm>
            <a:off x="13319527" y="6314749"/>
            <a:ext cx="6718587" cy="392215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6483" fill="hold"/>
                                        <p:tgtEl>
                                          <p:spTgt spid="299"/>
                                        </p:tgtEl>
                                      </p:cBhvr>
                                    </p:cmd>
                                  </p:childTnLst>
                                </p:cTn>
                              </p:par>
                            </p:childTnLst>
                          </p:cTn>
                        </p:par>
                        <p:par>
                          <p:cTn id="7" fill="hold">
                            <p:stCondLst>
                              <p:cond delay="6483"/>
                            </p:stCondLst>
                            <p:childTnLst>
                              <p:par>
                                <p:cTn id="8" presetClass="mediacall" nodeType="afterEffect" presetSubtype="0" presetID="1" grpId="2" fill="hold">
                                  <p:stCondLst>
                                    <p:cond delay="0"/>
                                  </p:stCondLst>
                                  <p:childTnLst>
                                    <p:cmd type="call" cmd="playFrom(0.0)">
                                      <p:cBhvr>
                                        <p:cTn id="9" dur="7433" fill="hold"/>
                                        <p:tgtEl>
                                          <p:spTgt spid="29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0" fill="hold" display="0">
                  <p:stCondLst>
                    <p:cond delay="indefinite"/>
                  </p:stCondLst>
                </p:cTn>
                <p:tgtEl>
                  <p:spTgt spid="298"/>
                </p:tgtEl>
              </p:cMediaNode>
            </p:video>
            <p:seq concurrent="1" prevAc="none" nextAc="seek">
              <p:cTn id="11" evtFilter="cancelBubble" nodeType="interactiveSeq" restart="whenNotActive" fill="hold">
                <p:stCondLst>
                  <p:cond delay="0" evt="onClick">
                    <p:tgtEl>
                      <p:spTgt spid="298"/>
                    </p:tgtEl>
                  </p:cond>
                </p:stCondLst>
                <p:endSync delay="0" evt="end">
                  <p:rtn val="all"/>
                </p:endSync>
                <p:childTnLst>
                  <p:par>
                    <p:cTn id="12" fill="hold">
                      <p:stCondLst>
                        <p:cond delay="0"/>
                      </p:stCondLst>
                      <p:childTnLst>
                        <p:par>
                          <p:cTn id="13" fill="hold">
                            <p:stCondLst>
                              <p:cond delay="0"/>
                            </p:stCondLst>
                            <p:childTnLst>
                              <p:par>
                                <p:cTn id="14" presetClass="mediacall" nodeType="clickEffect" presetSubtype="0" presetID="2" fill="hold">
                                  <p:stCondLst>
                                    <p:cond delay="0"/>
                                  </p:stCondLst>
                                  <p:childTnLst>
                                    <p:cmd type="call" cmd="togglePause">
                                      <p:cBhvr>
                                        <p:cTn id="15" dur="1" fill="hold"/>
                                        <p:tgtEl>
                                          <p:spTgt spid="298"/>
                                        </p:tgtEl>
                                      </p:cBhvr>
                                    </p:cmd>
                                  </p:childTnLst>
                                </p:cTn>
                              </p:par>
                            </p:childTnLst>
                          </p:cTn>
                        </p:par>
                      </p:childTnLst>
                    </p:cTn>
                  </p:par>
                </p:childTnLst>
              </p:cTn>
              <p:nextCondLst>
                <p:cond delay="0" evt="onClick">
                  <p:tgtEl>
                    <p:spTgt spid="298"/>
                  </p:tgtEl>
                </p:cond>
              </p:nextCondLst>
            </p:seq>
            <p:video fullScrn="0">
              <p:cMediaNode mute="0" showWhenStopped="1" numSld="1" vol="100000">
                <p:cTn id="16" fill="hold" display="0">
                  <p:stCondLst>
                    <p:cond delay="indefinite"/>
                  </p:stCondLst>
                </p:cTn>
                <p:tgtEl>
                  <p:spTgt spid="299"/>
                </p:tgtEl>
              </p:cMediaNode>
            </p:video>
            <p:seq concurrent="1" prevAc="none" nextAc="seek">
              <p:cTn id="17" evtFilter="cancelBubble" nodeType="interactiveSeq" restart="whenNotActive" fill="hold">
                <p:stCondLst>
                  <p:cond delay="0" evt="onClick">
                    <p:tgtEl>
                      <p:spTgt spid="299"/>
                    </p:tgtEl>
                  </p:cond>
                </p:stCondLst>
                <p:endSync delay="0" evt="end">
                  <p:rtn val="all"/>
                </p:endSync>
                <p:childTnLst>
                  <p:par>
                    <p:cTn id="18" fill="hold">
                      <p:stCondLst>
                        <p:cond delay="0"/>
                      </p:stCondLst>
                      <p:childTnLst>
                        <p:par>
                          <p:cTn id="19" fill="hold">
                            <p:stCondLst>
                              <p:cond delay="0"/>
                            </p:stCondLst>
                            <p:childTnLst>
                              <p:par>
                                <p:cTn id="20" presetClass="mediacall" nodeType="clickEffect" presetSubtype="0" presetID="2" fill="hold">
                                  <p:stCondLst>
                                    <p:cond delay="0"/>
                                  </p:stCondLst>
                                  <p:childTnLst>
                                    <p:cmd type="call" cmd="togglePause">
                                      <p:cBhvr>
                                        <p:cTn id="21" dur="1" fill="hold"/>
                                        <p:tgtEl>
                                          <p:spTgt spid="299"/>
                                        </p:tgtEl>
                                      </p:cBhvr>
                                    </p:cmd>
                                  </p:childTnLst>
                                </p:cTn>
                              </p:par>
                            </p:childTnLst>
                          </p:cTn>
                        </p:par>
                      </p:childTnLst>
                    </p:cTn>
                  </p:par>
                </p:childTnLst>
              </p:cTn>
              <p:nextCondLst>
                <p:cond delay="0" evt="onClick">
                  <p:tgtEl>
                    <p:spTgt spid="29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7" name="Immagine 4" descr="Immagine 4"/>
          <p:cNvPicPr>
            <a:picLocks noChangeAspect="1"/>
          </p:cNvPicPr>
          <p:nvPr/>
        </p:nvPicPr>
        <p:blipFill>
          <a:blip r:embed="rId2">
            <a:extLst/>
          </a:blip>
          <a:stretch>
            <a:fillRect/>
          </a:stretch>
        </p:blipFill>
        <p:spPr>
          <a:xfrm>
            <a:off x="374650" y="111125"/>
            <a:ext cx="4980021" cy="1267864"/>
          </a:xfrm>
          <a:prstGeom prst="rect">
            <a:avLst/>
          </a:prstGeom>
          <a:ln w="12700">
            <a:miter lim="400000"/>
          </a:ln>
        </p:spPr>
      </p:pic>
      <p:sp>
        <p:nvSpPr>
          <p:cNvPr id="308" name="object 5"/>
          <p:cNvSpPr txBox="1"/>
          <p:nvPr/>
        </p:nvSpPr>
        <p:spPr>
          <a:xfrm>
            <a:off x="14019128" y="242803"/>
            <a:ext cx="608497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vl1pPr>
          </a:lstStyle>
          <a:p>
            <a:pPr/>
            <a:r>
              <a:t>       OLA - Project Assignment</a:t>
            </a:r>
          </a:p>
        </p:txBody>
      </p:sp>
      <p:sp>
        <p:nvSpPr>
          <p:cNvPr id="309" name="Connettore diritto 7"/>
          <p:cNvSpPr/>
          <p:nvPr/>
        </p:nvSpPr>
        <p:spPr>
          <a:xfrm>
            <a:off x="374650" y="1558925"/>
            <a:ext cx="19354800" cy="0"/>
          </a:xfrm>
          <a:prstGeom prst="line">
            <a:avLst/>
          </a:prstGeom>
          <a:ln>
            <a:solidFill>
              <a:srgbClr val="000000"/>
            </a:solidFill>
          </a:ln>
        </p:spPr>
        <p:txBody>
          <a:bodyPr lIns="45719" rIns="45719"/>
          <a:lstStyle/>
          <a:p>
            <a:pPr/>
          </a:p>
        </p:txBody>
      </p:sp>
      <p:sp>
        <p:nvSpPr>
          <p:cNvPr id="310" name="object 5"/>
          <p:cNvSpPr txBox="1"/>
          <p:nvPr/>
        </p:nvSpPr>
        <p:spPr>
          <a:xfrm>
            <a:off x="10531671" y="733425"/>
            <a:ext cx="9572429"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atin typeface="Calibri Light"/>
                <a:ea typeface="Calibri Light"/>
                <a:cs typeface="Calibri Light"/>
                <a:sym typeface="Calibri Light"/>
              </a:defRPr>
            </a:lvl1pPr>
          </a:lstStyle>
          <a:p>
            <a:pPr/>
            <a:r>
              <a:t>N. Balestrieri, A. Bertogalli, F. Cavalieri, N. Tombini</a:t>
            </a:r>
          </a:p>
        </p:txBody>
      </p:sp>
      <p:sp>
        <p:nvSpPr>
          <p:cNvPr id="311" name="object 5"/>
          <p:cNvSpPr txBox="1"/>
          <p:nvPr/>
        </p:nvSpPr>
        <p:spPr>
          <a:xfrm>
            <a:off x="-393701" y="1939713"/>
            <a:ext cx="17081008" cy="915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7200"/>
            </a:lvl1pPr>
          </a:lstStyle>
          <a:p>
            <a:pPr/>
            <a:r>
              <a:t>Non-stationary environment - CUSUM</a:t>
            </a:r>
          </a:p>
        </p:txBody>
      </p:sp>
      <p:sp>
        <p:nvSpPr>
          <p:cNvPr id="312" name="object 5"/>
          <p:cNvSpPr txBox="1"/>
          <p:nvPr/>
        </p:nvSpPr>
        <p:spPr>
          <a:xfrm>
            <a:off x="11289587" y="3416229"/>
            <a:ext cx="8436528" cy="52801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200" sz="3600"/>
            </a:pPr>
            <a:r>
              <a:t>Here we are considering the CUSUM-UCB Algorithm. We used the same non-stationary environment setting but changed the price discretization by using a linear-space with</a:t>
            </a:r>
            <a:r>
              <a:rPr>
                <a:latin typeface="STIX Two Math Regular"/>
                <a:ea typeface="STIX Two Math Regular"/>
                <a:cs typeface="STIX Two Math Regular"/>
                <a:sym typeface="STIX Two Math Regular"/>
              </a:rPr>
              <a:t> </a:t>
            </a:r>
            <a14:m>
              <m:oMath>
                <m:r>
                  <a:rPr xmlns:a="http://schemas.openxmlformats.org/drawingml/2006/main" sz="3950" i="1">
                    <a:solidFill>
                      <a:srgbClr val="000000"/>
                    </a:solidFill>
                    <a:latin typeface="Cambria Math" panose="02040503050406030204" pitchFamily="18" charset="0"/>
                  </a:rPr>
                  <m:t>K</m:t>
                </m:r>
                <m:r>
                  <a:rPr xmlns:a="http://schemas.openxmlformats.org/drawingml/2006/main" sz="3950" i="1">
                    <a:solidFill>
                      <a:srgbClr val="000000"/>
                    </a:solidFill>
                    <a:latin typeface="Cambria Math" panose="02040503050406030204" pitchFamily="18" charset="0"/>
                  </a:rPr>
                  <m:t>=</m:t>
                </m:r>
                <m:r>
                  <a:rPr xmlns:a="http://schemas.openxmlformats.org/drawingml/2006/main" sz="3950" i="1">
                    <a:solidFill>
                      <a:srgbClr val="000000"/>
                    </a:solidFill>
                    <a:latin typeface="Cambria Math" panose="02040503050406030204" pitchFamily="18" charset="0"/>
                  </a:rPr>
                  <m:t>10</m:t>
                </m:r>
              </m:oMath>
            </a14:m>
            <a:r>
              <a:rPr>
                <a:latin typeface="STIX Two Math Regular"/>
                <a:ea typeface="STIX Two Math Regular"/>
                <a:cs typeface="STIX Two Math Regular"/>
                <a:sym typeface="STIX Two Math Regular"/>
              </a:rPr>
              <a:t>, w</a:t>
            </a:r>
            <a:r>
              <a:t>e considered two different cases:</a:t>
            </a:r>
          </a:p>
          <a:p>
            <a:pPr lvl="3" marL="1503947" indent="-360947">
              <a:spcBef>
                <a:spcPts val="100"/>
              </a:spcBef>
              <a:buSzPct val="100000"/>
              <a:buChar char="•"/>
              <a:defRPr spc="-200" sz="3600"/>
            </a:pPr>
            <a:r>
              <a:t>One overestimating the number of abrupt changes (</a:t>
            </a:r>
            <a14:m>
              <m:oMath>
                <m:sSub>
                  <m:e>
                    <m:r>
                      <m:rPr>
                        <m:sty m:val="p"/>
                      </m:rPr>
                      <a:rPr xmlns:a="http://schemas.openxmlformats.org/drawingml/2006/main" sz="3900" i="1">
                        <a:solidFill>
                          <a:srgbClr val="000000"/>
                        </a:solidFill>
                        <a:latin typeface="Cambria Math" panose="02040503050406030204" pitchFamily="18" charset="0"/>
                      </a:rPr>
                      <m:t>Υ</m:t>
                    </m:r>
                  </m:e>
                  <m:sub>
                    <m:r>
                      <a:rPr xmlns:a="http://schemas.openxmlformats.org/drawingml/2006/main" sz="3900" i="1">
                        <a:solidFill>
                          <a:srgbClr val="000000"/>
                        </a:solidFill>
                        <a:latin typeface="Cambria Math" panose="02040503050406030204" pitchFamily="18" charset="0"/>
                      </a:rPr>
                      <m:t>T</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30</m:t>
                </m:r>
              </m:oMath>
            </a14:m>
            <a:r>
              <a:t>)</a:t>
            </a:r>
          </a:p>
          <a:p>
            <a:pPr lvl="3" marL="1503947" indent="-360947">
              <a:spcBef>
                <a:spcPts val="100"/>
              </a:spcBef>
              <a:buSzPct val="100000"/>
              <a:buChar char="•"/>
              <a:defRPr spc="-200" sz="3600"/>
            </a:pPr>
            <a:r>
              <a:t>One knowing a priori the number of abrupt changes  (</a:t>
            </a:r>
            <a14:m>
              <m:oMath>
                <m:sSub>
                  <m:e>
                    <m:r>
                      <m:rPr>
                        <m:sty m:val="p"/>
                      </m:rPr>
                      <a:rPr xmlns:a="http://schemas.openxmlformats.org/drawingml/2006/main" sz="3900" i="1">
                        <a:solidFill>
                          <a:srgbClr val="000000"/>
                        </a:solidFill>
                        <a:latin typeface="Cambria Math" panose="02040503050406030204" pitchFamily="18" charset="0"/>
                      </a:rPr>
                      <m:t>Υ</m:t>
                    </m:r>
                  </m:e>
                  <m:sub>
                    <m:r>
                      <a:rPr xmlns:a="http://schemas.openxmlformats.org/drawingml/2006/main" sz="3900" i="1">
                        <a:solidFill>
                          <a:srgbClr val="000000"/>
                        </a:solidFill>
                        <a:latin typeface="Cambria Math" panose="02040503050406030204" pitchFamily="18" charset="0"/>
                      </a:rPr>
                      <m:t>T</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5</m:t>
                </m:r>
              </m:oMath>
            </a14:m>
            <a:r>
              <a:t>)</a:t>
            </a:r>
          </a:p>
        </p:txBody>
      </p:sp>
      <p:sp>
        <p:nvSpPr>
          <p:cNvPr id="313" name="Rectangle"/>
          <p:cNvSpPr/>
          <p:nvPr/>
        </p:nvSpPr>
        <p:spPr>
          <a:xfrm rot="16200000">
            <a:off x="-3599515" y="8974736"/>
            <a:ext cx="6718725" cy="231662"/>
          </a:xfrm>
          <a:prstGeom prst="rect">
            <a:avLst/>
          </a:prstGeom>
          <a:solidFill>
            <a:srgbClr val="FFFFFF"/>
          </a:solidFill>
          <a:ln w="12700">
            <a:miter lim="400000"/>
          </a:ln>
        </p:spPr>
        <p:txBody>
          <a:bodyPr lIns="45719" rIns="45719" anchor="ctr"/>
          <a:lstStyle/>
          <a:p>
            <a:pPr/>
          </a:p>
        </p:txBody>
      </p:sp>
      <p:sp>
        <p:nvSpPr>
          <p:cNvPr id="314" name="Rectangle"/>
          <p:cNvSpPr/>
          <p:nvPr/>
        </p:nvSpPr>
        <p:spPr>
          <a:xfrm rot="16200000">
            <a:off x="-1906271" y="7316760"/>
            <a:ext cx="4983344" cy="231662"/>
          </a:xfrm>
          <a:prstGeom prst="rect">
            <a:avLst/>
          </a:prstGeom>
          <a:solidFill>
            <a:srgbClr val="FFFFFF"/>
          </a:solidFill>
          <a:ln w="12700">
            <a:miter lim="400000"/>
          </a:ln>
        </p:spPr>
        <p:txBody>
          <a:bodyPr lIns="45719" rIns="45719" anchor="ctr"/>
          <a:lstStyle/>
          <a:p>
            <a:pPr/>
          </a:p>
        </p:txBody>
      </p:sp>
      <p:sp>
        <p:nvSpPr>
          <p:cNvPr id="315" name="Equation"/>
          <p:cNvSpPr txBox="1"/>
          <p:nvPr/>
        </p:nvSpPr>
        <p:spPr>
          <a:xfrm>
            <a:off x="15116785" y="4593150"/>
            <a:ext cx="58980" cy="127331"/>
          </a:xfrm>
          <a:prstGeom prst="rect">
            <a:avLst/>
          </a:prstGeom>
          <a:ln w="12700">
            <a:miter lim="400000"/>
          </a:ln>
        </p:spPr>
        <p:txBody>
          <a:bodyPr wrap="none" lIns="0" tIns="0" rIns="0" bIns="0">
            <a:spAutoFit/>
          </a:bodyPr>
          <a:lstStyle/>
          <a:p>
            <a:pPr latinLnBrk="1"/>
            <a14:m>
              <m:oMathPara>
                <m:oMathParaPr>
                  <m:jc m:val="centerGroup"/>
                </m:oMathParaPr>
                <m:oMath>
                  <m:r>
                    <a:rPr xmlns:a="http://schemas.openxmlformats.org/drawingml/2006/main" sz="1800" i="1">
                      <a:solidFill>
                        <a:srgbClr val="000000"/>
                      </a:solidFill>
                      <a:latin typeface="Cambria Math" panose="02040503050406030204" pitchFamily="18" charset="0"/>
                    </a:rPr>
                    <m:t>t</m:t>
                  </m:r>
                </m:oMath>
              </m:oMathPara>
            </a14:m>
          </a:p>
        </p:txBody>
      </p:sp>
      <p:pic>
        <p:nvPicPr>
          <p:cNvPr id="316" name="newplot(27).png" descr="newplot(27).png"/>
          <p:cNvPicPr>
            <a:picLocks noChangeAspect="1"/>
          </p:cNvPicPr>
          <p:nvPr/>
        </p:nvPicPr>
        <p:blipFill>
          <a:blip r:embed="rId3">
            <a:extLst/>
          </a:blip>
          <a:srcRect l="7577" t="17624" r="21919" b="10238"/>
          <a:stretch>
            <a:fillRect/>
          </a:stretch>
        </p:blipFill>
        <p:spPr>
          <a:xfrm>
            <a:off x="531823" y="3296815"/>
            <a:ext cx="4650217" cy="3573615"/>
          </a:xfrm>
          <a:prstGeom prst="rect">
            <a:avLst/>
          </a:prstGeom>
          <a:ln w="12700">
            <a:miter lim="400000"/>
          </a:ln>
        </p:spPr>
      </p:pic>
      <p:pic>
        <p:nvPicPr>
          <p:cNvPr id="317" name="newplot(28).png" descr="newplot(28).png"/>
          <p:cNvPicPr>
            <a:picLocks noChangeAspect="1"/>
          </p:cNvPicPr>
          <p:nvPr/>
        </p:nvPicPr>
        <p:blipFill>
          <a:blip r:embed="rId4">
            <a:extLst/>
          </a:blip>
          <a:srcRect l="4655" t="17451" r="1826" b="10552"/>
          <a:stretch>
            <a:fillRect/>
          </a:stretch>
        </p:blipFill>
        <p:spPr>
          <a:xfrm>
            <a:off x="5455097" y="3231529"/>
            <a:ext cx="6180028" cy="3573403"/>
          </a:xfrm>
          <a:prstGeom prst="rect">
            <a:avLst/>
          </a:prstGeom>
          <a:ln w="12700">
            <a:miter lim="400000"/>
          </a:ln>
        </p:spPr>
      </p:pic>
      <p:sp>
        <p:nvSpPr>
          <p:cNvPr id="318" name="Equation"/>
          <p:cNvSpPr txBox="1"/>
          <p:nvPr/>
        </p:nvSpPr>
        <p:spPr>
          <a:xfrm>
            <a:off x="12747024" y="10003960"/>
            <a:ext cx="1944971" cy="680010"/>
          </a:xfrm>
          <a:prstGeom prst="rect">
            <a:avLst/>
          </a:prstGeom>
          <a:ln w="12700">
            <a:miter lim="400000"/>
          </a:ln>
        </p:spPr>
        <p:txBody>
          <a:bodyPr wrap="none" lIns="0" tIns="0" rIns="0" bIns="0">
            <a:spAutoFit/>
          </a:bodyPr>
          <a:lstStyle/>
          <a:p>
            <a:pPr latinLnBrk="1"/>
            <a14:m>
              <m:oMathPara>
                <m:oMathParaPr>
                  <m:jc m:val="centerGroup"/>
                </m:oMathParaPr>
                <m:oMath>
                  <m:r>
                    <a:rPr xmlns:a="http://schemas.openxmlformats.org/drawingml/2006/main" sz="2300" i="1">
                      <a:solidFill>
                        <a:srgbClr val="000000"/>
                      </a:solidFill>
                      <a:latin typeface="Cambria Math" panose="02040503050406030204" pitchFamily="18" charset="0"/>
                    </a:rPr>
                    <m:t>H</m:t>
                  </m:r>
                  <m:r>
                    <a:rPr xmlns:a="http://schemas.openxmlformats.org/drawingml/2006/main" sz="2300" i="1">
                      <a:solidFill>
                        <a:srgbClr val="000000"/>
                      </a:solidFill>
                      <a:latin typeface="Cambria Math" panose="02040503050406030204" pitchFamily="18" charset="0"/>
                    </a:rPr>
                    <m:t>=</m:t>
                  </m:r>
                  <m:r>
                    <a:rPr xmlns:a="http://schemas.openxmlformats.org/drawingml/2006/main" sz="2300" i="1">
                      <a:solidFill>
                        <a:srgbClr val="000000"/>
                      </a:solidFill>
                      <a:latin typeface="Cambria Math" panose="02040503050406030204" pitchFamily="18" charset="0"/>
                    </a:rPr>
                    <m:t>2</m:t>
                  </m:r>
                  <m:r>
                    <a:rPr xmlns:a="http://schemas.openxmlformats.org/drawingml/2006/main" sz="2300" i="1">
                      <a:solidFill>
                        <a:srgbClr val="000000"/>
                      </a:solidFill>
                      <a:latin typeface="Cambria Math" panose="02040503050406030204" pitchFamily="18" charset="0"/>
                    </a:rPr>
                    <m:t>*</m:t>
                  </m:r>
                  <m:r>
                    <a:rPr xmlns:a="http://schemas.openxmlformats.org/drawingml/2006/main" sz="2300" i="1">
                      <a:solidFill>
                        <a:srgbClr val="000000"/>
                      </a:solidFill>
                      <a:latin typeface="Cambria Math" panose="02040503050406030204" pitchFamily="18" charset="0"/>
                    </a:rPr>
                    <m:t>l</m:t>
                  </m:r>
                  <m:r>
                    <a:rPr xmlns:a="http://schemas.openxmlformats.org/drawingml/2006/main" sz="2300" i="1">
                      <a:solidFill>
                        <a:srgbClr val="000000"/>
                      </a:solidFill>
                      <a:latin typeface="Cambria Math" panose="02040503050406030204" pitchFamily="18" charset="0"/>
                    </a:rPr>
                    <m:t>o</m:t>
                  </m:r>
                  <m:r>
                    <a:rPr xmlns:a="http://schemas.openxmlformats.org/drawingml/2006/main" sz="2300" i="1">
                      <a:solidFill>
                        <a:srgbClr val="000000"/>
                      </a:solidFill>
                      <a:latin typeface="Cambria Math" panose="02040503050406030204" pitchFamily="18" charset="0"/>
                    </a:rPr>
                    <m:t>g</m:t>
                  </m:r>
                  <m:r>
                    <a:rPr xmlns:a="http://schemas.openxmlformats.org/drawingml/2006/main" sz="2300" i="1">
                      <a:solidFill>
                        <a:srgbClr val="000000"/>
                      </a:solidFill>
                      <a:latin typeface="Cambria Math" panose="02040503050406030204" pitchFamily="18" charset="0"/>
                    </a:rPr>
                    <m:t>(</m:t>
                  </m:r>
                  <m:f>
                    <m:fPr>
                      <m:ctrlPr>
                        <a:rPr xmlns:a="http://schemas.openxmlformats.org/drawingml/2006/main" sz="2300" i="1">
                          <a:solidFill>
                            <a:srgbClr val="000000"/>
                          </a:solidFill>
                          <a:latin typeface="Cambria Math" panose="02040503050406030204" pitchFamily="18" charset="0"/>
                        </a:rPr>
                      </m:ctrlPr>
                      <m:type m:val="bar"/>
                    </m:fPr>
                    <m:num>
                      <m:r>
                        <a:rPr xmlns:a="http://schemas.openxmlformats.org/drawingml/2006/main" sz="2300" i="1">
                          <a:solidFill>
                            <a:srgbClr val="000000"/>
                          </a:solidFill>
                          <a:latin typeface="Cambria Math" panose="02040503050406030204" pitchFamily="18" charset="0"/>
                        </a:rPr>
                        <m:t>T</m:t>
                      </m:r>
                    </m:num>
                    <m:den>
                      <m:sSub>
                        <m:e>
                          <m:r>
                            <m:rPr>
                              <m:sty m:val="p"/>
                            </m:rPr>
                            <a:rPr xmlns:a="http://schemas.openxmlformats.org/drawingml/2006/main" sz="2300" i="1">
                              <a:solidFill>
                                <a:srgbClr val="000000"/>
                              </a:solidFill>
                              <a:latin typeface="Cambria Math" panose="02040503050406030204" pitchFamily="18" charset="0"/>
                            </a:rPr>
                            <m:t>Υ</m:t>
                          </m:r>
                        </m:e>
                        <m:sub>
                          <m:r>
                            <a:rPr xmlns:a="http://schemas.openxmlformats.org/drawingml/2006/main" sz="2300" i="1">
                              <a:solidFill>
                                <a:srgbClr val="000000"/>
                              </a:solidFill>
                              <a:latin typeface="Cambria Math" panose="02040503050406030204" pitchFamily="18" charset="0"/>
                            </a:rPr>
                            <m:t>T</m:t>
                          </m:r>
                        </m:sub>
                      </m:sSub>
                    </m:den>
                  </m:f>
                  <m:r>
                    <a:rPr xmlns:a="http://schemas.openxmlformats.org/drawingml/2006/main" sz="2300" i="1">
                      <a:solidFill>
                        <a:srgbClr val="000000"/>
                      </a:solidFill>
                      <a:latin typeface="Cambria Math" panose="02040503050406030204" pitchFamily="18" charset="0"/>
                    </a:rPr>
                    <m:t>)</m:t>
                  </m:r>
                </m:oMath>
              </m:oMathPara>
            </a14:m>
            <a:endParaRPr sz="2300"/>
          </a:p>
        </p:txBody>
      </p:sp>
      <p:sp>
        <p:nvSpPr>
          <p:cNvPr id="319" name="Equation"/>
          <p:cNvSpPr txBox="1"/>
          <p:nvPr/>
        </p:nvSpPr>
        <p:spPr>
          <a:xfrm>
            <a:off x="15218784" y="9635076"/>
            <a:ext cx="2343419" cy="1048894"/>
          </a:xfrm>
          <a:prstGeom prst="rect">
            <a:avLst/>
          </a:prstGeom>
          <a:ln w="12700">
            <a:miter lim="400000"/>
          </a:ln>
        </p:spPr>
        <p:txBody>
          <a:bodyPr wrap="none" lIns="0" tIns="0" rIns="0" bIns="0">
            <a:spAutoFit/>
          </a:bodyPr>
          <a:lstStyle/>
          <a:p>
            <a:pPr latinLnBrk="1"/>
            <a14:m>
              <m:oMathPara>
                <m:oMathParaPr>
                  <m:jc m:val="centerGroup"/>
                </m:oMathParaPr>
                <m:oMath>
                  <m:r>
                    <a:rPr xmlns:a="http://schemas.openxmlformats.org/drawingml/2006/main" sz="2300" i="1">
                      <a:solidFill>
                        <a:srgbClr val="000000"/>
                      </a:solidFill>
                      <a:latin typeface="Cambria Math" panose="02040503050406030204" pitchFamily="18" charset="0"/>
                    </a:rPr>
                    <m:t>α</m:t>
                  </m:r>
                  <m:r>
                    <a:rPr xmlns:a="http://schemas.openxmlformats.org/drawingml/2006/main" sz="2300" i="1">
                      <a:solidFill>
                        <a:srgbClr val="000000"/>
                      </a:solidFill>
                      <a:latin typeface="Cambria Math" panose="02040503050406030204" pitchFamily="18" charset="0"/>
                    </a:rPr>
                    <m:t>=</m:t>
                  </m:r>
                  <m:rad>
                    <m:radPr>
                      <m:ctrlPr>
                        <a:rPr xmlns:a="http://schemas.openxmlformats.org/drawingml/2006/main" sz="2300" i="1">
                          <a:solidFill>
                            <a:srgbClr val="000000"/>
                          </a:solidFill>
                          <a:latin typeface="Cambria Math" panose="02040503050406030204" pitchFamily="18" charset="0"/>
                        </a:rPr>
                      </m:ctrlPr>
                      <m:degHide m:val="on"/>
                    </m:radPr>
                    <m:deg/>
                    <m:e>
                      <m:sSub>
                        <m:e>
                          <m:r>
                            <m:rPr>
                              <m:sty m:val="p"/>
                            </m:rPr>
                            <a:rPr xmlns:a="http://schemas.openxmlformats.org/drawingml/2006/main" sz="2300" i="1">
                              <a:solidFill>
                                <a:srgbClr val="000000"/>
                              </a:solidFill>
                              <a:latin typeface="Cambria Math" panose="02040503050406030204" pitchFamily="18" charset="0"/>
                            </a:rPr>
                            <m:t>Υ</m:t>
                          </m:r>
                        </m:e>
                        <m:sub>
                          <m:r>
                            <a:rPr xmlns:a="http://schemas.openxmlformats.org/drawingml/2006/main" sz="2300" i="1">
                              <a:solidFill>
                                <a:srgbClr val="000000"/>
                              </a:solidFill>
                              <a:latin typeface="Cambria Math" panose="02040503050406030204" pitchFamily="18" charset="0"/>
                            </a:rPr>
                            <m:t>T</m:t>
                          </m:r>
                        </m:sub>
                      </m:sSub>
                      <m:r>
                        <a:rPr xmlns:a="http://schemas.openxmlformats.org/drawingml/2006/main" sz="2300" i="1">
                          <a:solidFill>
                            <a:srgbClr val="000000"/>
                          </a:solidFill>
                          <a:latin typeface="Cambria Math" panose="02040503050406030204" pitchFamily="18" charset="0"/>
                        </a:rPr>
                        <m:t>⋅</m:t>
                      </m:r>
                      <m:f>
                        <m:fPr>
                          <m:ctrlPr>
                            <a:rPr xmlns:a="http://schemas.openxmlformats.org/drawingml/2006/main" sz="2300" i="1">
                              <a:solidFill>
                                <a:srgbClr val="000000"/>
                              </a:solidFill>
                              <a:latin typeface="Cambria Math" panose="02040503050406030204" pitchFamily="18" charset="0"/>
                            </a:rPr>
                          </m:ctrlPr>
                          <m:type m:val="bar"/>
                        </m:fPr>
                        <m:num>
                          <m:r>
                            <a:rPr xmlns:a="http://schemas.openxmlformats.org/drawingml/2006/main" sz="2300" i="1">
                              <a:solidFill>
                                <a:srgbClr val="000000"/>
                              </a:solidFill>
                              <a:latin typeface="Cambria Math" panose="02040503050406030204" pitchFamily="18" charset="0"/>
                            </a:rPr>
                            <m:t>l</m:t>
                          </m:r>
                          <m:r>
                            <a:rPr xmlns:a="http://schemas.openxmlformats.org/drawingml/2006/main" sz="2300" i="1">
                              <a:solidFill>
                                <a:srgbClr val="000000"/>
                              </a:solidFill>
                              <a:latin typeface="Cambria Math" panose="02040503050406030204" pitchFamily="18" charset="0"/>
                            </a:rPr>
                            <m:t>o</m:t>
                          </m:r>
                          <m:r>
                            <a:rPr xmlns:a="http://schemas.openxmlformats.org/drawingml/2006/main" sz="2300" i="1">
                              <a:solidFill>
                                <a:srgbClr val="000000"/>
                              </a:solidFill>
                              <a:latin typeface="Cambria Math" panose="02040503050406030204" pitchFamily="18" charset="0"/>
                            </a:rPr>
                            <m:t>g</m:t>
                          </m:r>
                          <m:r>
                            <a:rPr xmlns:a="http://schemas.openxmlformats.org/drawingml/2006/main" sz="2300" i="1">
                              <a:solidFill>
                                <a:srgbClr val="000000"/>
                              </a:solidFill>
                              <a:latin typeface="Cambria Math" panose="02040503050406030204" pitchFamily="18" charset="0"/>
                            </a:rPr>
                            <m:t>(</m:t>
                          </m:r>
                          <m:f>
                            <m:fPr>
                              <m:ctrlPr>
                                <a:rPr xmlns:a="http://schemas.openxmlformats.org/drawingml/2006/main" sz="2300" i="1">
                                  <a:solidFill>
                                    <a:srgbClr val="000000"/>
                                  </a:solidFill>
                                  <a:latin typeface="Cambria Math" panose="02040503050406030204" pitchFamily="18" charset="0"/>
                                </a:rPr>
                              </m:ctrlPr>
                              <m:type m:val="bar"/>
                            </m:fPr>
                            <m:num>
                              <m:r>
                                <a:rPr xmlns:a="http://schemas.openxmlformats.org/drawingml/2006/main" sz="2300" i="1">
                                  <a:solidFill>
                                    <a:srgbClr val="000000"/>
                                  </a:solidFill>
                                  <a:latin typeface="Cambria Math" panose="02040503050406030204" pitchFamily="18" charset="0"/>
                                </a:rPr>
                                <m:t>T</m:t>
                              </m:r>
                            </m:num>
                            <m:den>
                              <m:sSub>
                                <m:e>
                                  <m:r>
                                    <m:rPr>
                                      <m:sty m:val="p"/>
                                    </m:rPr>
                                    <a:rPr xmlns:a="http://schemas.openxmlformats.org/drawingml/2006/main" sz="2300" i="1">
                                      <a:solidFill>
                                        <a:srgbClr val="000000"/>
                                      </a:solidFill>
                                      <a:latin typeface="Cambria Math" panose="02040503050406030204" pitchFamily="18" charset="0"/>
                                    </a:rPr>
                                    <m:t>Υ</m:t>
                                  </m:r>
                                </m:e>
                                <m:sub>
                                  <m:r>
                                    <a:rPr xmlns:a="http://schemas.openxmlformats.org/drawingml/2006/main" sz="2300" i="1">
                                      <a:solidFill>
                                        <a:srgbClr val="000000"/>
                                      </a:solidFill>
                                      <a:latin typeface="Cambria Math" panose="02040503050406030204" pitchFamily="18" charset="0"/>
                                    </a:rPr>
                                    <m:t>T</m:t>
                                  </m:r>
                                </m:sub>
                              </m:sSub>
                            </m:den>
                          </m:f>
                          <m:r>
                            <a:rPr xmlns:a="http://schemas.openxmlformats.org/drawingml/2006/main" sz="2300" i="1">
                              <a:solidFill>
                                <a:srgbClr val="000000"/>
                              </a:solidFill>
                              <a:latin typeface="Cambria Math" panose="02040503050406030204" pitchFamily="18" charset="0"/>
                            </a:rPr>
                            <m:t>)</m:t>
                          </m:r>
                        </m:num>
                        <m:den>
                          <m:r>
                            <a:rPr xmlns:a="http://schemas.openxmlformats.org/drawingml/2006/main" sz="2300" i="1">
                              <a:solidFill>
                                <a:srgbClr val="000000"/>
                              </a:solidFill>
                              <a:latin typeface="Cambria Math" panose="02040503050406030204" pitchFamily="18" charset="0"/>
                            </a:rPr>
                            <m:t>T</m:t>
                          </m:r>
                        </m:den>
                      </m:f>
                    </m:e>
                  </m:rad>
                </m:oMath>
              </m:oMathPara>
            </a14:m>
            <a:endParaRPr sz="2300"/>
          </a:p>
        </p:txBody>
      </p:sp>
      <p:sp>
        <p:nvSpPr>
          <p:cNvPr id="320" name="Equation"/>
          <p:cNvSpPr txBox="1"/>
          <p:nvPr/>
        </p:nvSpPr>
        <p:spPr>
          <a:xfrm>
            <a:off x="14355367" y="11242785"/>
            <a:ext cx="1590848" cy="680009"/>
          </a:xfrm>
          <a:prstGeom prst="rect">
            <a:avLst/>
          </a:prstGeom>
          <a:ln w="12700">
            <a:miter lim="400000"/>
          </a:ln>
        </p:spPr>
        <p:txBody>
          <a:bodyPr wrap="none" lIns="0" tIns="0" rIns="0" bIns="0">
            <a:spAutoFit/>
          </a:bodyPr>
          <a:lstStyle/>
          <a:p>
            <a:pPr latinLnBrk="1"/>
            <a14:m>
              <m:oMathPara>
                <m:oMathParaPr>
                  <m:jc m:val="centerGroup"/>
                </m:oMathParaPr>
                <m:oMath>
                  <m:r>
                    <a:rPr xmlns:a="http://schemas.openxmlformats.org/drawingml/2006/main" sz="2300" i="1">
                      <a:solidFill>
                        <a:srgbClr val="000000"/>
                      </a:solidFill>
                      <a:latin typeface="Cambria Math" panose="02040503050406030204" pitchFamily="18" charset="0"/>
                    </a:rPr>
                    <m:t>M</m:t>
                  </m:r>
                  <m:r>
                    <a:rPr xmlns:a="http://schemas.openxmlformats.org/drawingml/2006/main" sz="2300" i="1">
                      <a:solidFill>
                        <a:srgbClr val="000000"/>
                      </a:solidFill>
                      <a:latin typeface="Cambria Math" panose="02040503050406030204" pitchFamily="18" charset="0"/>
                    </a:rPr>
                    <m:t>=</m:t>
                  </m:r>
                  <m:r>
                    <a:rPr xmlns:a="http://schemas.openxmlformats.org/drawingml/2006/main" sz="2300" i="1">
                      <a:solidFill>
                        <a:srgbClr val="000000"/>
                      </a:solidFill>
                      <a:latin typeface="Cambria Math" panose="02040503050406030204" pitchFamily="18" charset="0"/>
                    </a:rPr>
                    <m:t>l</m:t>
                  </m:r>
                  <m:r>
                    <a:rPr xmlns:a="http://schemas.openxmlformats.org/drawingml/2006/main" sz="2300" i="1">
                      <a:solidFill>
                        <a:srgbClr val="000000"/>
                      </a:solidFill>
                      <a:latin typeface="Cambria Math" panose="02040503050406030204" pitchFamily="18" charset="0"/>
                    </a:rPr>
                    <m:t>o</m:t>
                  </m:r>
                  <m:r>
                    <a:rPr xmlns:a="http://schemas.openxmlformats.org/drawingml/2006/main" sz="2300" i="1">
                      <a:solidFill>
                        <a:srgbClr val="000000"/>
                      </a:solidFill>
                      <a:latin typeface="Cambria Math" panose="02040503050406030204" pitchFamily="18" charset="0"/>
                    </a:rPr>
                    <m:t>g</m:t>
                  </m:r>
                  <m:r>
                    <a:rPr xmlns:a="http://schemas.openxmlformats.org/drawingml/2006/main" sz="2300" i="1">
                      <a:solidFill>
                        <a:srgbClr val="000000"/>
                      </a:solidFill>
                      <a:latin typeface="Cambria Math" panose="02040503050406030204" pitchFamily="18" charset="0"/>
                    </a:rPr>
                    <m:t>(</m:t>
                  </m:r>
                  <m:f>
                    <m:fPr>
                      <m:ctrlPr>
                        <a:rPr xmlns:a="http://schemas.openxmlformats.org/drawingml/2006/main" sz="2300" i="1">
                          <a:solidFill>
                            <a:srgbClr val="000000"/>
                          </a:solidFill>
                          <a:latin typeface="Cambria Math" panose="02040503050406030204" pitchFamily="18" charset="0"/>
                        </a:rPr>
                      </m:ctrlPr>
                      <m:type m:val="bar"/>
                    </m:fPr>
                    <m:num>
                      <m:r>
                        <a:rPr xmlns:a="http://schemas.openxmlformats.org/drawingml/2006/main" sz="2300" i="1">
                          <a:solidFill>
                            <a:srgbClr val="000000"/>
                          </a:solidFill>
                          <a:latin typeface="Cambria Math" panose="02040503050406030204" pitchFamily="18" charset="0"/>
                        </a:rPr>
                        <m:t>T</m:t>
                      </m:r>
                    </m:num>
                    <m:den>
                      <m:sSub>
                        <m:e>
                          <m:r>
                            <m:rPr>
                              <m:sty m:val="p"/>
                            </m:rPr>
                            <a:rPr xmlns:a="http://schemas.openxmlformats.org/drawingml/2006/main" sz="2300" i="1">
                              <a:solidFill>
                                <a:srgbClr val="000000"/>
                              </a:solidFill>
                              <a:latin typeface="Cambria Math" panose="02040503050406030204" pitchFamily="18" charset="0"/>
                            </a:rPr>
                            <m:t>Υ</m:t>
                          </m:r>
                        </m:e>
                        <m:sub>
                          <m:r>
                            <a:rPr xmlns:a="http://schemas.openxmlformats.org/drawingml/2006/main" sz="2300" i="1">
                              <a:solidFill>
                                <a:srgbClr val="000000"/>
                              </a:solidFill>
                              <a:latin typeface="Cambria Math" panose="02040503050406030204" pitchFamily="18" charset="0"/>
                            </a:rPr>
                            <m:t>T</m:t>
                          </m:r>
                        </m:sub>
                      </m:sSub>
                    </m:den>
                  </m:f>
                  <m:r>
                    <a:rPr xmlns:a="http://schemas.openxmlformats.org/drawingml/2006/main" sz="2300" i="1">
                      <a:solidFill>
                        <a:srgbClr val="000000"/>
                      </a:solidFill>
                      <a:latin typeface="Cambria Math" panose="02040503050406030204" pitchFamily="18" charset="0"/>
                    </a:rPr>
                    <m:t>)</m:t>
                  </m:r>
                </m:oMath>
              </m:oMathPara>
            </a14:m>
            <a:endParaRPr sz="2300"/>
          </a:p>
        </p:txBody>
      </p:sp>
      <p:sp>
        <p:nvSpPr>
          <p:cNvPr id="321" name="object 5"/>
          <p:cNvSpPr txBox="1"/>
          <p:nvPr/>
        </p:nvSpPr>
        <p:spPr>
          <a:xfrm>
            <a:off x="2489684" y="7037537"/>
            <a:ext cx="5496039" cy="3597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138" sz="2500"/>
            </a:pPr>
            <a:r>
              <a:t>Fig. 34 - </a:t>
            </a:r>
            <a14:m>
              <m:oMath>
                <m:r>
                  <a:rPr xmlns:a="http://schemas.openxmlformats.org/drawingml/2006/main" sz="2700" i="1">
                    <a:solidFill>
                      <a:srgbClr val="000000"/>
                    </a:solidFill>
                    <a:latin typeface="Cambria Math" panose="02040503050406030204" pitchFamily="18" charset="0"/>
                  </a:rPr>
                  <m:t>H</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2.41</m:t>
                </m:r>
              </m:oMath>
            </a14:m>
            <a:r>
              <a:t>, </a:t>
            </a:r>
            <a14:m>
              <m:oMath>
                <m:r>
                  <a:rPr xmlns:a="http://schemas.openxmlformats.org/drawingml/2006/main" sz="2700" i="1">
                    <a:solidFill>
                      <a:srgbClr val="000000"/>
                    </a:solidFill>
                    <a:latin typeface="Cambria Math" panose="02040503050406030204" pitchFamily="18" charset="0"/>
                  </a:rPr>
                  <m:t>α</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0.6</m:t>
                </m:r>
              </m:oMath>
            </a14:m>
            <a:r>
              <a:t>, </a:t>
            </a:r>
            <a14:m>
              <m:oMath>
                <m:r>
                  <a:rPr xmlns:a="http://schemas.openxmlformats.org/drawingml/2006/main" sz="2700" i="1">
                    <a:solidFill>
                      <a:srgbClr val="000000"/>
                    </a:solidFill>
                    <a:latin typeface="Cambria Math" panose="02040503050406030204" pitchFamily="18" charset="0"/>
                  </a:rPr>
                  <m:t>M</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1</m:t>
                </m:r>
              </m:oMath>
            </a14:m>
            <a:r>
              <a:t>.</a:t>
            </a:r>
          </a:p>
        </p:txBody>
      </p:sp>
      <p:sp>
        <p:nvSpPr>
          <p:cNvPr id="322" name="object 5"/>
          <p:cNvSpPr txBox="1"/>
          <p:nvPr/>
        </p:nvSpPr>
        <p:spPr>
          <a:xfrm>
            <a:off x="2489684" y="11579319"/>
            <a:ext cx="5496039" cy="36112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138" sz="2500"/>
            </a:pPr>
            <a:r>
              <a:t>Fig. 35 - </a:t>
            </a:r>
            <a14:m>
              <m:oMath>
                <m:r>
                  <a:rPr xmlns:a="http://schemas.openxmlformats.org/drawingml/2006/main" sz="2700" i="1">
                    <a:solidFill>
                      <a:srgbClr val="000000"/>
                    </a:solidFill>
                    <a:latin typeface="Cambria Math" panose="02040503050406030204" pitchFamily="18" charset="0"/>
                  </a:rPr>
                  <m:t>H</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5.99</m:t>
                </m:r>
              </m:oMath>
            </a14:m>
            <a:r>
              <a:t>, </a:t>
            </a:r>
            <a14:m>
              <m:oMath>
                <m:r>
                  <a:rPr xmlns:a="http://schemas.openxmlformats.org/drawingml/2006/main" sz="2700" i="1">
                    <a:solidFill>
                      <a:srgbClr val="000000"/>
                    </a:solidFill>
                    <a:latin typeface="Cambria Math" panose="02040503050406030204" pitchFamily="18" charset="0"/>
                  </a:rPr>
                  <m:t>α</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0.39</m:t>
                </m:r>
              </m:oMath>
            </a14:m>
            <a:r>
              <a:t>, </a:t>
            </a:r>
            <a14:m>
              <m:oMath>
                <m:r>
                  <a:rPr xmlns:a="http://schemas.openxmlformats.org/drawingml/2006/main" sz="2700" i="1">
                    <a:solidFill>
                      <a:srgbClr val="000000"/>
                    </a:solidFill>
                    <a:latin typeface="Cambria Math" panose="02040503050406030204" pitchFamily="18" charset="0"/>
                  </a:rPr>
                  <m:t>M</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3</m:t>
                </m:r>
              </m:oMath>
            </a14:m>
            <a:r>
              <a:t>.</a:t>
            </a:r>
          </a:p>
        </p:txBody>
      </p:sp>
      <p:pic>
        <p:nvPicPr>
          <p:cNvPr id="323" name="newplot(33).png" descr="newplot(33).png"/>
          <p:cNvPicPr>
            <a:picLocks noChangeAspect="1"/>
          </p:cNvPicPr>
          <p:nvPr/>
        </p:nvPicPr>
        <p:blipFill>
          <a:blip r:embed="rId5">
            <a:extLst/>
          </a:blip>
          <a:srcRect l="9220" t="17896" r="21997" b="10367"/>
          <a:stretch>
            <a:fillRect/>
          </a:stretch>
        </p:blipFill>
        <p:spPr>
          <a:xfrm>
            <a:off x="457939" y="7666143"/>
            <a:ext cx="4716546" cy="3689361"/>
          </a:xfrm>
          <a:prstGeom prst="rect">
            <a:avLst/>
          </a:prstGeom>
          <a:ln w="12700">
            <a:miter lim="400000"/>
          </a:ln>
        </p:spPr>
      </p:pic>
      <p:pic>
        <p:nvPicPr>
          <p:cNvPr id="324" name="newplot(34).png" descr="newplot(34).png"/>
          <p:cNvPicPr>
            <a:picLocks noChangeAspect="1"/>
          </p:cNvPicPr>
          <p:nvPr/>
        </p:nvPicPr>
        <p:blipFill>
          <a:blip r:embed="rId6">
            <a:extLst/>
          </a:blip>
          <a:srcRect l="5017" t="17975" r="1428" b="9964"/>
          <a:stretch>
            <a:fillRect/>
          </a:stretch>
        </p:blipFill>
        <p:spPr>
          <a:xfrm>
            <a:off x="5372150" y="7666144"/>
            <a:ext cx="6346160" cy="3666104"/>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6" name="Immagine 4" descr="Immagine 4"/>
          <p:cNvPicPr>
            <a:picLocks noChangeAspect="1"/>
          </p:cNvPicPr>
          <p:nvPr/>
        </p:nvPicPr>
        <p:blipFill>
          <a:blip r:embed="rId2">
            <a:extLst/>
          </a:blip>
          <a:stretch>
            <a:fillRect/>
          </a:stretch>
        </p:blipFill>
        <p:spPr>
          <a:xfrm>
            <a:off x="374650" y="111125"/>
            <a:ext cx="4980021" cy="1267864"/>
          </a:xfrm>
          <a:prstGeom prst="rect">
            <a:avLst/>
          </a:prstGeom>
          <a:ln w="12700">
            <a:miter lim="400000"/>
          </a:ln>
        </p:spPr>
      </p:pic>
      <p:sp>
        <p:nvSpPr>
          <p:cNvPr id="327" name="object 5"/>
          <p:cNvSpPr txBox="1"/>
          <p:nvPr/>
        </p:nvSpPr>
        <p:spPr>
          <a:xfrm>
            <a:off x="14019128" y="242803"/>
            <a:ext cx="608497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vl1pPr>
          </a:lstStyle>
          <a:p>
            <a:pPr/>
            <a:r>
              <a:t>       OLA - Project Assignment</a:t>
            </a:r>
          </a:p>
        </p:txBody>
      </p:sp>
      <p:sp>
        <p:nvSpPr>
          <p:cNvPr id="328" name="Connettore diritto 7"/>
          <p:cNvSpPr/>
          <p:nvPr/>
        </p:nvSpPr>
        <p:spPr>
          <a:xfrm>
            <a:off x="374650" y="1558925"/>
            <a:ext cx="19354800" cy="0"/>
          </a:xfrm>
          <a:prstGeom prst="line">
            <a:avLst/>
          </a:prstGeom>
          <a:ln>
            <a:solidFill>
              <a:srgbClr val="000000"/>
            </a:solidFill>
          </a:ln>
        </p:spPr>
        <p:txBody>
          <a:bodyPr lIns="45719" rIns="45719"/>
          <a:lstStyle/>
          <a:p>
            <a:pPr/>
          </a:p>
        </p:txBody>
      </p:sp>
      <p:sp>
        <p:nvSpPr>
          <p:cNvPr id="329" name="object 5"/>
          <p:cNvSpPr txBox="1"/>
          <p:nvPr/>
        </p:nvSpPr>
        <p:spPr>
          <a:xfrm>
            <a:off x="10531671" y="733425"/>
            <a:ext cx="9572429"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atin typeface="Calibri Light"/>
                <a:ea typeface="Calibri Light"/>
                <a:cs typeface="Calibri Light"/>
                <a:sym typeface="Calibri Light"/>
              </a:defRPr>
            </a:lvl1pPr>
          </a:lstStyle>
          <a:p>
            <a:pPr/>
            <a:r>
              <a:t>N. Balestrieri, A. Bertogalli, F. Cavalieri, N. Tombini</a:t>
            </a:r>
          </a:p>
        </p:txBody>
      </p:sp>
      <p:sp>
        <p:nvSpPr>
          <p:cNvPr id="330" name="object 5"/>
          <p:cNvSpPr txBox="1"/>
          <p:nvPr/>
        </p:nvSpPr>
        <p:spPr>
          <a:xfrm>
            <a:off x="-393701" y="1939713"/>
            <a:ext cx="18483731" cy="915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7200"/>
            </a:lvl1pPr>
          </a:lstStyle>
          <a:p>
            <a:pPr/>
            <a:r>
              <a:t>Non-stationary environment - Sliding Window</a:t>
            </a:r>
          </a:p>
        </p:txBody>
      </p:sp>
      <p:sp>
        <p:nvSpPr>
          <p:cNvPr id="331" name="object 5"/>
          <p:cNvSpPr txBox="1"/>
          <p:nvPr/>
        </p:nvSpPr>
        <p:spPr>
          <a:xfrm>
            <a:off x="11289587" y="3416229"/>
            <a:ext cx="8436528" cy="68339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200" sz="3600"/>
            </a:pPr>
            <a:r>
              <a:t>Here we are considering the Sliding Window - UCB Algorithm, using the same non-stationary setting but changing the price discretization by using a linear-space with  </a:t>
            </a:r>
            <a14:m>
              <m:oMath>
                <m:r>
                  <a:rPr xmlns:a="http://schemas.openxmlformats.org/drawingml/2006/main" sz="3950" i="1">
                    <a:solidFill>
                      <a:srgbClr val="000000"/>
                    </a:solidFill>
                    <a:latin typeface="Cambria Math" panose="02040503050406030204" pitchFamily="18" charset="0"/>
                  </a:rPr>
                  <m:t>K</m:t>
                </m:r>
                <m:r>
                  <a:rPr xmlns:a="http://schemas.openxmlformats.org/drawingml/2006/main" sz="3950" i="1">
                    <a:solidFill>
                      <a:srgbClr val="000000"/>
                    </a:solidFill>
                    <a:latin typeface="Cambria Math" panose="02040503050406030204" pitchFamily="18" charset="0"/>
                  </a:rPr>
                  <m:t>=</m:t>
                </m:r>
                <m:r>
                  <a:rPr xmlns:a="http://schemas.openxmlformats.org/drawingml/2006/main" sz="3950" i="1">
                    <a:solidFill>
                      <a:srgbClr val="000000"/>
                    </a:solidFill>
                    <a:latin typeface="Cambria Math" panose="02040503050406030204" pitchFamily="18" charset="0"/>
                  </a:rPr>
                  <m:t>10</m:t>
                </m:r>
              </m:oMath>
            </a14:m>
            <a:r>
              <a:rPr>
                <a:latin typeface="STIX Two Math Regular"/>
                <a:ea typeface="STIX Two Math Regular"/>
                <a:cs typeface="STIX Two Math Regular"/>
                <a:sym typeface="STIX Two Math Regular"/>
              </a:rPr>
              <a:t> w</a:t>
            </a:r>
            <a:r>
              <a:t>e considered two different cases:</a:t>
            </a:r>
          </a:p>
          <a:p>
            <a:pPr lvl="3" marL="1503947" indent="-360947">
              <a:spcBef>
                <a:spcPts val="100"/>
              </a:spcBef>
              <a:buSzPct val="100000"/>
              <a:buChar char="•"/>
              <a:defRPr spc="-200" sz="3600"/>
            </a:pPr>
            <a:r>
              <a:t>Knowing a priori the number of abrupt changes</a:t>
            </a:r>
          </a:p>
          <a:p>
            <a:pPr lvl="3" indent="1143000">
              <a:spcBef>
                <a:spcPts val="100"/>
              </a:spcBef>
              <a:defRPr spc="-200" sz="3600"/>
            </a:pPr>
            <a:r>
              <a:t> </a:t>
            </a:r>
            <a14:m>
              <m:oMath>
                <m:r>
                  <a:rPr xmlns:a="http://schemas.openxmlformats.org/drawingml/2006/main" sz="2150" i="1">
                    <a:solidFill>
                      <a:srgbClr val="000000"/>
                    </a:solidFill>
                    <a:latin typeface="Cambria Math" panose="02040503050406030204" pitchFamily="18" charset="0"/>
                  </a:rPr>
                  <m:t>W</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2</m:t>
                </m:r>
                <m:r>
                  <a:rPr xmlns:a="http://schemas.openxmlformats.org/drawingml/2006/main" sz="2150" i="1">
                    <a:solidFill>
                      <a:srgbClr val="000000"/>
                    </a:solidFill>
                    <a:latin typeface="Cambria Math" panose="02040503050406030204" pitchFamily="18" charset="0"/>
                  </a:rPr>
                  <m:t>B</m:t>
                </m:r>
                <m:rad>
                  <m:radPr>
                    <m:ctrlPr>
                      <a:rPr xmlns:a="http://schemas.openxmlformats.org/drawingml/2006/main" sz="2150" i="1">
                        <a:solidFill>
                          <a:srgbClr val="000000"/>
                        </a:solidFill>
                        <a:latin typeface="Cambria Math" panose="02040503050406030204" pitchFamily="18" charset="0"/>
                      </a:rPr>
                    </m:ctrlPr>
                    <m:degHide m:val="on"/>
                  </m:radPr>
                  <m:deg/>
                  <m:e>
                    <m:f>
                      <m:fPr>
                        <m:ctrlPr>
                          <a:rPr xmlns:a="http://schemas.openxmlformats.org/drawingml/2006/main" sz="2150" i="1">
                            <a:solidFill>
                              <a:srgbClr val="000000"/>
                            </a:solidFill>
                            <a:latin typeface="Cambria Math" panose="02040503050406030204" pitchFamily="18" charset="0"/>
                          </a:rPr>
                        </m:ctrlPr>
                        <m:type m:val="bar"/>
                      </m:fPr>
                      <m:num>
                        <m:r>
                          <a:rPr xmlns:a="http://schemas.openxmlformats.org/drawingml/2006/main" sz="2150" i="1">
                            <a:solidFill>
                              <a:srgbClr val="000000"/>
                            </a:solidFill>
                            <a:latin typeface="Cambria Math" panose="02040503050406030204" pitchFamily="18" charset="0"/>
                          </a:rPr>
                          <m:t>T</m:t>
                        </m:r>
                        <m:r>
                          <m:rPr>
                            <m:sty m:val="p"/>
                          </m:rPr>
                          <a:rPr xmlns:a="http://schemas.openxmlformats.org/drawingml/2006/main" sz="2150" i="1">
                            <a:solidFill>
                              <a:srgbClr val="000000"/>
                            </a:solidFill>
                            <a:latin typeface="Cambria Math" panose="02040503050406030204" pitchFamily="18" charset="0"/>
                          </a:rPr>
                          <m:t>log</m:t>
                        </m:r>
                        <m:r>
                          <a:rPr xmlns:a="http://schemas.openxmlformats.org/drawingml/2006/main" sz="2150" i="1">
                            <a:solidFill>
                              <a:srgbClr val="000000"/>
                            </a:solidFill>
                            <a:latin typeface="Cambria Math" panose="02040503050406030204" pitchFamily="18" charset="0"/>
                          </a:rPr>
                          <m:t>T</m:t>
                        </m:r>
                      </m:num>
                      <m:den>
                        <m:sSub>
                          <m:e>
                            <m:r>
                              <m:rPr>
                                <m:sty m:val="p"/>
                              </m:rPr>
                              <a:rPr xmlns:a="http://schemas.openxmlformats.org/drawingml/2006/main" sz="2150" i="1">
                                <a:solidFill>
                                  <a:srgbClr val="000000"/>
                                </a:solidFill>
                                <a:latin typeface="Cambria Math" panose="02040503050406030204" pitchFamily="18" charset="0"/>
                              </a:rPr>
                              <m:t>Υ</m:t>
                            </m:r>
                          </m:e>
                          <m:sub>
                            <m:r>
                              <a:rPr xmlns:a="http://schemas.openxmlformats.org/drawingml/2006/main" sz="2150" i="1">
                                <a:solidFill>
                                  <a:srgbClr val="000000"/>
                                </a:solidFill>
                                <a:latin typeface="Cambria Math" panose="02040503050406030204" pitchFamily="18" charset="0"/>
                              </a:rPr>
                              <m:t>T</m:t>
                            </m:r>
                          </m:sub>
                        </m:sSub>
                      </m:den>
                    </m:f>
                  </m:e>
                </m:rad>
                <m:r>
                  <a:rPr xmlns:a="http://schemas.openxmlformats.org/drawingml/2006/main" sz="2150" i="1">
                    <a:solidFill>
                      <a:srgbClr val="000000"/>
                    </a:solidFill>
                    <a:latin typeface="Cambria Math" panose="02040503050406030204" pitchFamily="18" charset="0"/>
                  </a:rPr>
                  <m:t>⌋</m:t>
                </m:r>
              </m:oMath>
            </a14:m>
            <a:r>
              <a:rPr spc="-111" sz="2000"/>
              <a:t>, </a:t>
            </a:r>
            <a14:m>
              <m:oMath>
                <m:sSub>
                  <m:e>
                    <m:r>
                      <m:rPr>
                        <m:sty m:val="p"/>
                      </m:rPr>
                      <a:rPr xmlns:a="http://schemas.openxmlformats.org/drawingml/2006/main" sz="2150" i="1">
                        <a:solidFill>
                          <a:srgbClr val="000000"/>
                        </a:solidFill>
                        <a:latin typeface="Cambria Math" panose="02040503050406030204" pitchFamily="18" charset="0"/>
                      </a:rPr>
                      <m:t>Υ</m:t>
                    </m:r>
                  </m:e>
                  <m:sub>
                    <m:r>
                      <a:rPr xmlns:a="http://schemas.openxmlformats.org/drawingml/2006/main" sz="2150" i="1">
                        <a:solidFill>
                          <a:srgbClr val="000000"/>
                        </a:solidFill>
                        <a:latin typeface="Cambria Math" panose="02040503050406030204" pitchFamily="18" charset="0"/>
                      </a:rPr>
                      <m:t>T</m:t>
                    </m:r>
                  </m:sub>
                </m:sSub>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5</m:t>
                </m:r>
              </m:oMath>
            </a14:m>
          </a:p>
          <a:p>
            <a:pPr lvl="3" marL="1503947" indent="-360947">
              <a:spcBef>
                <a:spcPts val="100"/>
              </a:spcBef>
              <a:buSzPct val="100000"/>
              <a:buChar char="•"/>
              <a:defRPr spc="-200" sz="3600"/>
            </a:pPr>
            <a:r>
              <a:t>no prior information</a:t>
            </a:r>
          </a:p>
          <a:p>
            <a:pPr lvl="3" indent="1143000">
              <a:spcBef>
                <a:spcPts val="100"/>
              </a:spcBef>
              <a:defRPr spc="-200" sz="3600"/>
            </a:pPr>
            <a:r>
              <a:t>  </a:t>
            </a:r>
            <a14:m>
              <m:oMath>
                <m:r>
                  <a:rPr xmlns:a="http://schemas.openxmlformats.org/drawingml/2006/main" sz="2150" i="1">
                    <a:solidFill>
                      <a:srgbClr val="000000"/>
                    </a:solidFill>
                    <a:latin typeface="Cambria Math" panose="02040503050406030204" pitchFamily="18" charset="0"/>
                  </a:rPr>
                  <m:t>W</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2</m:t>
                </m:r>
                <m:r>
                  <a:rPr xmlns:a="http://schemas.openxmlformats.org/drawingml/2006/main" sz="2150" i="1">
                    <a:solidFill>
                      <a:srgbClr val="000000"/>
                    </a:solidFill>
                    <a:latin typeface="Cambria Math" panose="02040503050406030204" pitchFamily="18" charset="0"/>
                  </a:rPr>
                  <m:t>B</m:t>
                </m:r>
                <m:rad>
                  <m:radPr>
                    <m:ctrlPr>
                      <a:rPr xmlns:a="http://schemas.openxmlformats.org/drawingml/2006/main" sz="2150" i="1">
                        <a:solidFill>
                          <a:srgbClr val="000000"/>
                        </a:solidFill>
                        <a:latin typeface="Cambria Math" panose="02040503050406030204" pitchFamily="18" charset="0"/>
                      </a:rPr>
                    </m:ctrlPr>
                    <m:degHide m:val="on"/>
                  </m:radPr>
                  <m:deg/>
                  <m:e>
                    <m:f>
                      <m:fPr>
                        <m:ctrlPr>
                          <a:rPr xmlns:a="http://schemas.openxmlformats.org/drawingml/2006/main" sz="2150" i="1">
                            <a:solidFill>
                              <a:srgbClr val="000000"/>
                            </a:solidFill>
                            <a:latin typeface="Cambria Math" panose="02040503050406030204" pitchFamily="18" charset="0"/>
                          </a:rPr>
                        </m:ctrlPr>
                        <m:type m:val="bar"/>
                      </m:fPr>
                      <m:num>
                        <m:r>
                          <a:rPr xmlns:a="http://schemas.openxmlformats.org/drawingml/2006/main" sz="2150" i="1">
                            <a:solidFill>
                              <a:srgbClr val="000000"/>
                            </a:solidFill>
                            <a:latin typeface="Cambria Math" panose="02040503050406030204" pitchFamily="18" charset="0"/>
                          </a:rPr>
                          <m:t>T</m:t>
                        </m:r>
                        <m:r>
                          <m:rPr>
                            <m:sty m:val="p"/>
                          </m:rPr>
                          <a:rPr xmlns:a="http://schemas.openxmlformats.org/drawingml/2006/main" sz="2150" i="1">
                            <a:solidFill>
                              <a:srgbClr val="000000"/>
                            </a:solidFill>
                            <a:latin typeface="Cambria Math" panose="02040503050406030204" pitchFamily="18" charset="0"/>
                          </a:rPr>
                          <m:t>log</m:t>
                        </m:r>
                        <m:r>
                          <a:rPr xmlns:a="http://schemas.openxmlformats.org/drawingml/2006/main" sz="2150" i="1">
                            <a:solidFill>
                              <a:srgbClr val="000000"/>
                            </a:solidFill>
                            <a:latin typeface="Cambria Math" panose="02040503050406030204" pitchFamily="18" charset="0"/>
                          </a:rPr>
                          <m:t>T</m:t>
                        </m:r>
                      </m:num>
                      <m:den>
                        <m:sSub>
                          <m:e>
                            <m:r>
                              <m:rPr>
                                <m:sty m:val="p"/>
                              </m:rPr>
                              <a:rPr xmlns:a="http://schemas.openxmlformats.org/drawingml/2006/main" sz="2150" i="1">
                                <a:solidFill>
                                  <a:srgbClr val="000000"/>
                                </a:solidFill>
                                <a:latin typeface="Cambria Math" panose="02040503050406030204" pitchFamily="18" charset="0"/>
                              </a:rPr>
                              <m:t>Υ</m:t>
                            </m:r>
                          </m:e>
                          <m:sub>
                            <m:r>
                              <a:rPr xmlns:a="http://schemas.openxmlformats.org/drawingml/2006/main" sz="2150" i="1">
                                <a:solidFill>
                                  <a:srgbClr val="000000"/>
                                </a:solidFill>
                                <a:latin typeface="Cambria Math" panose="02040503050406030204" pitchFamily="18" charset="0"/>
                              </a:rPr>
                              <m:t>T</m:t>
                            </m:r>
                          </m:sub>
                        </m:sSub>
                      </m:den>
                    </m:f>
                  </m:e>
                </m:rad>
                <m:r>
                  <a:rPr xmlns:a="http://schemas.openxmlformats.org/drawingml/2006/main" sz="2150" i="1">
                    <a:solidFill>
                      <a:srgbClr val="000000"/>
                    </a:solidFill>
                    <a:latin typeface="Cambria Math" panose="02040503050406030204" pitchFamily="18" charset="0"/>
                  </a:rPr>
                  <m:t>⌋</m:t>
                </m:r>
              </m:oMath>
            </a14:m>
            <a:r>
              <a:rPr spc="-111" sz="2000"/>
              <a:t>, </a:t>
            </a:r>
            <a14:m>
              <m:oMath>
                <m:sSub>
                  <m:e>
                    <m:r>
                      <m:rPr>
                        <m:sty m:val="p"/>
                      </m:rPr>
                      <a:rPr xmlns:a="http://schemas.openxmlformats.org/drawingml/2006/main" sz="2150" i="1">
                        <a:solidFill>
                          <a:srgbClr val="000000"/>
                        </a:solidFill>
                        <a:latin typeface="Cambria Math" panose="02040503050406030204" pitchFamily="18" charset="0"/>
                      </a:rPr>
                      <m:t>Υ</m:t>
                    </m:r>
                  </m:e>
                  <m:sub>
                    <m:r>
                      <a:rPr xmlns:a="http://schemas.openxmlformats.org/drawingml/2006/main" sz="2150" i="1">
                        <a:solidFill>
                          <a:srgbClr val="000000"/>
                        </a:solidFill>
                        <a:latin typeface="Cambria Math" panose="02040503050406030204" pitchFamily="18" charset="0"/>
                      </a:rPr>
                      <m:t>T</m:t>
                    </m:r>
                  </m:sub>
                </m:sSub>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T</m:t>
                </m:r>
              </m:oMath>
            </a14:m>
            <a:endParaRPr sz="2000"/>
          </a:p>
        </p:txBody>
      </p:sp>
      <p:sp>
        <p:nvSpPr>
          <p:cNvPr id="332" name="Rectangle"/>
          <p:cNvSpPr/>
          <p:nvPr/>
        </p:nvSpPr>
        <p:spPr>
          <a:xfrm rot="16200000">
            <a:off x="-3599515" y="8974736"/>
            <a:ext cx="6718725" cy="231662"/>
          </a:xfrm>
          <a:prstGeom prst="rect">
            <a:avLst/>
          </a:prstGeom>
          <a:solidFill>
            <a:srgbClr val="FFFFFF"/>
          </a:solidFill>
          <a:ln w="12700">
            <a:miter lim="400000"/>
          </a:ln>
        </p:spPr>
        <p:txBody>
          <a:bodyPr lIns="45719" rIns="45719" anchor="ctr"/>
          <a:lstStyle/>
          <a:p>
            <a:pPr/>
          </a:p>
        </p:txBody>
      </p:sp>
      <p:sp>
        <p:nvSpPr>
          <p:cNvPr id="333" name="Rectangle"/>
          <p:cNvSpPr/>
          <p:nvPr/>
        </p:nvSpPr>
        <p:spPr>
          <a:xfrm rot="16200000">
            <a:off x="-1906271" y="7316760"/>
            <a:ext cx="4983344" cy="231662"/>
          </a:xfrm>
          <a:prstGeom prst="rect">
            <a:avLst/>
          </a:prstGeom>
          <a:solidFill>
            <a:srgbClr val="FFFFFF"/>
          </a:solidFill>
          <a:ln w="12700">
            <a:miter lim="400000"/>
          </a:ln>
        </p:spPr>
        <p:txBody>
          <a:bodyPr lIns="45719" rIns="45719" anchor="ctr"/>
          <a:lstStyle/>
          <a:p>
            <a:pPr/>
          </a:p>
        </p:txBody>
      </p:sp>
      <p:sp>
        <p:nvSpPr>
          <p:cNvPr id="334" name="Equation"/>
          <p:cNvSpPr txBox="1"/>
          <p:nvPr/>
        </p:nvSpPr>
        <p:spPr>
          <a:xfrm>
            <a:off x="15116785" y="4593150"/>
            <a:ext cx="58980" cy="127331"/>
          </a:xfrm>
          <a:prstGeom prst="rect">
            <a:avLst/>
          </a:prstGeom>
          <a:ln w="12700">
            <a:miter lim="400000"/>
          </a:ln>
        </p:spPr>
        <p:txBody>
          <a:bodyPr wrap="none" lIns="0" tIns="0" rIns="0" bIns="0">
            <a:spAutoFit/>
          </a:bodyPr>
          <a:lstStyle/>
          <a:p>
            <a:pPr latinLnBrk="1"/>
            <a14:m>
              <m:oMathPara>
                <m:oMathParaPr>
                  <m:jc m:val="centerGroup"/>
                </m:oMathParaPr>
                <m:oMath>
                  <m:r>
                    <a:rPr xmlns:a="http://schemas.openxmlformats.org/drawingml/2006/main" sz="1800" i="1">
                      <a:solidFill>
                        <a:srgbClr val="000000"/>
                      </a:solidFill>
                      <a:latin typeface="Cambria Math" panose="02040503050406030204" pitchFamily="18" charset="0"/>
                    </a:rPr>
                    <m:t>t</m:t>
                  </m:r>
                </m:oMath>
              </m:oMathPara>
            </a14:m>
          </a:p>
        </p:txBody>
      </p:sp>
      <p:pic>
        <p:nvPicPr>
          <p:cNvPr id="335" name="newplot(29).png" descr="newplot(29).png"/>
          <p:cNvPicPr>
            <a:picLocks noChangeAspect="1"/>
          </p:cNvPicPr>
          <p:nvPr/>
        </p:nvPicPr>
        <p:blipFill>
          <a:blip r:embed="rId3">
            <a:extLst/>
          </a:blip>
          <a:srcRect l="3300" t="17829" r="22495" b="4929"/>
          <a:stretch>
            <a:fillRect/>
          </a:stretch>
        </p:blipFill>
        <p:spPr>
          <a:xfrm>
            <a:off x="159536" y="7731689"/>
            <a:ext cx="4857197" cy="3792016"/>
          </a:xfrm>
          <a:prstGeom prst="rect">
            <a:avLst/>
          </a:prstGeom>
          <a:ln w="12700">
            <a:miter lim="400000"/>
          </a:ln>
        </p:spPr>
      </p:pic>
      <p:pic>
        <p:nvPicPr>
          <p:cNvPr id="336" name="newplot(30).png" descr="newplot(30).png"/>
          <p:cNvPicPr>
            <a:picLocks noChangeAspect="1"/>
          </p:cNvPicPr>
          <p:nvPr/>
        </p:nvPicPr>
        <p:blipFill>
          <a:blip r:embed="rId4">
            <a:extLst/>
          </a:blip>
          <a:srcRect l="1691" t="17288" r="1691" b="5768"/>
          <a:stretch>
            <a:fillRect/>
          </a:stretch>
        </p:blipFill>
        <p:spPr>
          <a:xfrm>
            <a:off x="5229059" y="7731689"/>
            <a:ext cx="6349291" cy="3792294"/>
          </a:xfrm>
          <a:prstGeom prst="rect">
            <a:avLst/>
          </a:prstGeom>
          <a:ln w="12700">
            <a:miter lim="400000"/>
          </a:ln>
        </p:spPr>
      </p:pic>
      <p:sp>
        <p:nvSpPr>
          <p:cNvPr id="337" name="object 5"/>
          <p:cNvSpPr txBox="1"/>
          <p:nvPr/>
        </p:nvSpPr>
        <p:spPr>
          <a:xfrm>
            <a:off x="2489684" y="7037537"/>
            <a:ext cx="5496039" cy="39500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138" sz="2500"/>
            </a:pPr>
            <a:r>
              <a:t>Fig. 36 - </a:t>
            </a:r>
            <a14:m>
              <m:oMath>
                <m:r>
                  <a:rPr xmlns:a="http://schemas.openxmlformats.org/drawingml/2006/main" sz="2700" i="1">
                    <a:solidFill>
                      <a:srgbClr val="000000"/>
                    </a:solidFill>
                    <a:latin typeface="Cambria Math" panose="02040503050406030204" pitchFamily="18" charset="0"/>
                  </a:rPr>
                  <m:t>W</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4,</m:t>
                </m:r>
                <m:sSub>
                  <m:e>
                    <m:r>
                      <m:rPr>
                        <m:sty m:val="p"/>
                      </m:rPr>
                      <a:rPr xmlns:a="http://schemas.openxmlformats.org/drawingml/2006/main" sz="2700" i="1">
                        <a:solidFill>
                          <a:srgbClr val="000000"/>
                        </a:solidFill>
                        <a:latin typeface="Cambria Math" panose="02040503050406030204" pitchFamily="18" charset="0"/>
                      </a:rPr>
                      <m:t>Υ</m:t>
                    </m:r>
                  </m:e>
                  <m:sub>
                    <m:r>
                      <a:rPr xmlns:a="http://schemas.openxmlformats.org/drawingml/2006/main" sz="2700" i="1">
                        <a:solidFill>
                          <a:srgbClr val="000000"/>
                        </a:solidFill>
                        <a:latin typeface="Cambria Math" panose="02040503050406030204" pitchFamily="18" charset="0"/>
                      </a:rPr>
                      <m:t>T</m:t>
                    </m:r>
                  </m:sub>
                </m:sSub>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T</m:t>
                </m:r>
              </m:oMath>
            </a14:m>
          </a:p>
        </p:txBody>
      </p:sp>
      <p:sp>
        <p:nvSpPr>
          <p:cNvPr id="338" name="object 5"/>
          <p:cNvSpPr txBox="1"/>
          <p:nvPr/>
        </p:nvSpPr>
        <p:spPr>
          <a:xfrm>
            <a:off x="2489684" y="11614577"/>
            <a:ext cx="5496039" cy="39913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138" sz="2500"/>
            </a:pPr>
            <a:r>
              <a:t>Fig. 37 - </a:t>
            </a:r>
            <a14:m>
              <m:oMath>
                <m:r>
                  <a:rPr xmlns:a="http://schemas.openxmlformats.org/drawingml/2006/main" sz="2700" i="1">
                    <a:solidFill>
                      <a:srgbClr val="000000"/>
                    </a:solidFill>
                    <a:latin typeface="Cambria Math" panose="02040503050406030204" pitchFamily="18" charset="0"/>
                  </a:rPr>
                  <m:t>W</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19,</m:t>
                </m:r>
                <m:sSub>
                  <m:e>
                    <m:r>
                      <m:rPr>
                        <m:sty m:val="p"/>
                      </m:rPr>
                      <a:rPr xmlns:a="http://schemas.openxmlformats.org/drawingml/2006/main" sz="2700" i="1">
                        <a:solidFill>
                          <a:srgbClr val="000000"/>
                        </a:solidFill>
                        <a:latin typeface="Cambria Math" panose="02040503050406030204" pitchFamily="18" charset="0"/>
                      </a:rPr>
                      <m:t>Υ</m:t>
                    </m:r>
                  </m:e>
                  <m:sub>
                    <m:r>
                      <a:rPr xmlns:a="http://schemas.openxmlformats.org/drawingml/2006/main" sz="2700" i="1">
                        <a:solidFill>
                          <a:srgbClr val="000000"/>
                        </a:solidFill>
                        <a:latin typeface="Cambria Math" panose="02040503050406030204" pitchFamily="18" charset="0"/>
                      </a:rPr>
                      <m:t>T</m:t>
                    </m:r>
                  </m:sub>
                </m:sSub>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5</m:t>
                </m:r>
              </m:oMath>
            </a14:m>
          </a:p>
        </p:txBody>
      </p:sp>
      <p:pic>
        <p:nvPicPr>
          <p:cNvPr id="339" name="newplot(31).png" descr="newplot(31).png"/>
          <p:cNvPicPr>
            <a:picLocks noChangeAspect="1"/>
          </p:cNvPicPr>
          <p:nvPr/>
        </p:nvPicPr>
        <p:blipFill>
          <a:blip r:embed="rId5">
            <a:extLst/>
          </a:blip>
          <a:srcRect l="0" t="17258" r="22060" b="4704"/>
          <a:stretch>
            <a:fillRect/>
          </a:stretch>
        </p:blipFill>
        <p:spPr>
          <a:xfrm>
            <a:off x="-164100" y="2917497"/>
            <a:ext cx="5403814" cy="4057934"/>
          </a:xfrm>
          <a:prstGeom prst="rect">
            <a:avLst/>
          </a:prstGeom>
          <a:ln w="12700">
            <a:miter lim="400000"/>
          </a:ln>
        </p:spPr>
      </p:pic>
      <p:pic>
        <p:nvPicPr>
          <p:cNvPr id="340" name="newplot(32).png" descr="newplot(32).png"/>
          <p:cNvPicPr>
            <a:picLocks noChangeAspect="1"/>
          </p:cNvPicPr>
          <p:nvPr/>
        </p:nvPicPr>
        <p:blipFill>
          <a:blip r:embed="rId6">
            <a:extLst/>
          </a:blip>
          <a:srcRect l="0" t="16930" r="1390" b="5906"/>
          <a:stretch>
            <a:fillRect/>
          </a:stretch>
        </p:blipFill>
        <p:spPr>
          <a:xfrm>
            <a:off x="5214168" y="2959169"/>
            <a:ext cx="6772902" cy="3974862"/>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2" name="Immagine 4" descr="Immagine 4"/>
          <p:cNvPicPr>
            <a:picLocks noChangeAspect="1"/>
          </p:cNvPicPr>
          <p:nvPr/>
        </p:nvPicPr>
        <p:blipFill>
          <a:blip r:embed="rId2">
            <a:extLst/>
          </a:blip>
          <a:stretch>
            <a:fillRect/>
          </a:stretch>
        </p:blipFill>
        <p:spPr>
          <a:xfrm>
            <a:off x="374650" y="111125"/>
            <a:ext cx="4980021" cy="1267864"/>
          </a:xfrm>
          <a:prstGeom prst="rect">
            <a:avLst/>
          </a:prstGeom>
          <a:ln w="12700">
            <a:miter lim="400000"/>
          </a:ln>
        </p:spPr>
      </p:pic>
      <p:sp>
        <p:nvSpPr>
          <p:cNvPr id="343" name="object 5"/>
          <p:cNvSpPr txBox="1"/>
          <p:nvPr/>
        </p:nvSpPr>
        <p:spPr>
          <a:xfrm>
            <a:off x="14019128" y="242803"/>
            <a:ext cx="608497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vl1pPr>
          </a:lstStyle>
          <a:p>
            <a:pPr/>
            <a:r>
              <a:t>       OLA - Project Assignment</a:t>
            </a:r>
          </a:p>
        </p:txBody>
      </p:sp>
      <p:sp>
        <p:nvSpPr>
          <p:cNvPr id="344" name="Connettore diritto 7"/>
          <p:cNvSpPr/>
          <p:nvPr/>
        </p:nvSpPr>
        <p:spPr>
          <a:xfrm>
            <a:off x="374650" y="1558925"/>
            <a:ext cx="19354800" cy="0"/>
          </a:xfrm>
          <a:prstGeom prst="line">
            <a:avLst/>
          </a:prstGeom>
          <a:ln>
            <a:solidFill>
              <a:srgbClr val="000000"/>
            </a:solidFill>
          </a:ln>
        </p:spPr>
        <p:txBody>
          <a:bodyPr lIns="45719" rIns="45719"/>
          <a:lstStyle/>
          <a:p>
            <a:pPr/>
          </a:p>
        </p:txBody>
      </p:sp>
      <p:sp>
        <p:nvSpPr>
          <p:cNvPr id="345" name="object 5"/>
          <p:cNvSpPr txBox="1"/>
          <p:nvPr/>
        </p:nvSpPr>
        <p:spPr>
          <a:xfrm>
            <a:off x="10531671" y="733425"/>
            <a:ext cx="9572429"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atin typeface="Calibri Light"/>
                <a:ea typeface="Calibri Light"/>
                <a:cs typeface="Calibri Light"/>
                <a:sym typeface="Calibri Light"/>
              </a:defRPr>
            </a:lvl1pPr>
          </a:lstStyle>
          <a:p>
            <a:pPr/>
            <a:r>
              <a:t>N. Balestrieri, A. Bertogalli, F. Cavalieri, N. Tombini</a:t>
            </a:r>
          </a:p>
        </p:txBody>
      </p:sp>
      <p:sp>
        <p:nvSpPr>
          <p:cNvPr id="346" name="object 5"/>
          <p:cNvSpPr txBox="1"/>
          <p:nvPr/>
        </p:nvSpPr>
        <p:spPr>
          <a:xfrm>
            <a:off x="-393701" y="1939713"/>
            <a:ext cx="17081008" cy="915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7200"/>
            </a:lvl1pPr>
          </a:lstStyle>
          <a:p>
            <a:pPr/>
            <a:r>
              <a:t>Non-stationary environment - Two products</a:t>
            </a:r>
          </a:p>
        </p:txBody>
      </p:sp>
      <p:sp>
        <p:nvSpPr>
          <p:cNvPr id="347" name="object 5"/>
          <p:cNvSpPr txBox="1"/>
          <p:nvPr/>
        </p:nvSpPr>
        <p:spPr>
          <a:xfrm>
            <a:off x="-373578" y="3231529"/>
            <a:ext cx="20075481" cy="188640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200" sz="3600"/>
            </a:pPr>
            <a:r>
              <a:t>Here we are considering  a two-item stochastic pricing environment. In particular, the seller proposes two items </a:t>
            </a:r>
            <a14:m>
              <m:oMath>
                <m:sSub>
                  <m:e>
                    <m:r>
                      <a:rPr xmlns:a="http://schemas.openxmlformats.org/drawingml/2006/main" sz="3900" i="1">
                        <a:solidFill>
                          <a:srgbClr val="000000"/>
                        </a:solidFill>
                        <a:latin typeface="Cambria Math" panose="02040503050406030204" pitchFamily="18" charset="0"/>
                      </a:rPr>
                      <m:t>i</m:t>
                    </m:r>
                  </m:e>
                  <m:sub>
                    <m:r>
                      <a:rPr xmlns:a="http://schemas.openxmlformats.org/drawingml/2006/main" sz="3900" i="1">
                        <a:solidFill>
                          <a:srgbClr val="000000"/>
                        </a:solidFill>
                        <a:latin typeface="Cambria Math" panose="02040503050406030204" pitchFamily="18" charset="0"/>
                      </a:rPr>
                      <m:t>1</m:t>
                    </m:r>
                  </m:sub>
                </m:sSub>
              </m:oMath>
            </a14:m>
            <a:r>
              <a:t> and </a:t>
            </a:r>
            <a14:m>
              <m:oMath>
                <m:sSub>
                  <m:e>
                    <m:r>
                      <a:rPr xmlns:a="http://schemas.openxmlformats.org/drawingml/2006/main" sz="3900" i="1">
                        <a:solidFill>
                          <a:srgbClr val="000000"/>
                        </a:solidFill>
                        <a:latin typeface="Cambria Math" panose="02040503050406030204" pitchFamily="18" charset="0"/>
                      </a:rPr>
                      <m:t>i</m:t>
                    </m:r>
                  </m:e>
                  <m:sub>
                    <m:r>
                      <a:rPr xmlns:a="http://schemas.openxmlformats.org/drawingml/2006/main" sz="3900" i="1">
                        <a:solidFill>
                          <a:srgbClr val="000000"/>
                        </a:solidFill>
                        <a:latin typeface="Cambria Math" panose="02040503050406030204" pitchFamily="18" charset="0"/>
                      </a:rPr>
                      <m:t>2</m:t>
                    </m:r>
                  </m:sub>
                </m:sSub>
              </m:oMath>
            </a14:m>
            <a:r>
              <a:t>  the demand curve </a:t>
            </a:r>
            <a14:m>
              <m:oMath>
                <m:r>
                  <a:rPr xmlns:a="http://schemas.openxmlformats.org/drawingml/2006/main" sz="3900" i="1">
                    <a:solidFill>
                      <a:srgbClr val="000000"/>
                    </a:solidFill>
                    <a:latin typeface="Cambria Math" panose="02040503050406030204" pitchFamily="18" charset="0"/>
                  </a:rPr>
                  <m:t>D</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p</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p</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oMath>
            </a14:m>
            <a:r>
              <a:t> is a two variable function + noise that specifies how many buyers will buy product </a:t>
            </a:r>
            <a14:m>
              <m:oMath>
                <m:sSub>
                  <m:e>
                    <m:r>
                      <a:rPr xmlns:a="http://schemas.openxmlformats.org/drawingml/2006/main" sz="3900" i="1">
                        <a:solidFill>
                          <a:srgbClr val="000000"/>
                        </a:solidFill>
                        <a:latin typeface="Cambria Math" panose="02040503050406030204" pitchFamily="18" charset="0"/>
                      </a:rPr>
                      <m:t>i</m:t>
                    </m:r>
                  </m:e>
                  <m:sub>
                    <m:r>
                      <a:rPr xmlns:a="http://schemas.openxmlformats.org/drawingml/2006/main" sz="3900" i="1">
                        <a:solidFill>
                          <a:srgbClr val="000000"/>
                        </a:solidFill>
                        <a:latin typeface="Cambria Math" panose="02040503050406030204" pitchFamily="18" charset="0"/>
                      </a:rPr>
                      <m:t>1</m:t>
                    </m:r>
                  </m:sub>
                </m:sSub>
              </m:oMath>
            </a14:m>
            <a:r>
              <a:t>and how many will buy product </a:t>
            </a:r>
            <a14:m>
              <m:oMath>
                <m:sSub>
                  <m:e>
                    <m:r>
                      <a:rPr xmlns:a="http://schemas.openxmlformats.org/drawingml/2006/main" sz="3900" i="1">
                        <a:solidFill>
                          <a:srgbClr val="000000"/>
                        </a:solidFill>
                        <a:latin typeface="Cambria Math" panose="02040503050406030204" pitchFamily="18" charset="0"/>
                      </a:rPr>
                      <m:t>i</m:t>
                    </m:r>
                  </m:e>
                  <m:sub>
                    <m:r>
                      <a:rPr xmlns:a="http://schemas.openxmlformats.org/drawingml/2006/main" sz="3900" i="1">
                        <a:solidFill>
                          <a:srgbClr val="000000"/>
                        </a:solidFill>
                        <a:latin typeface="Cambria Math" panose="02040503050406030204" pitchFamily="18" charset="0"/>
                      </a:rPr>
                      <m:t>2</m:t>
                    </m:r>
                  </m:sub>
                </m:sSub>
              </m:oMath>
            </a14:m>
            <a:r>
              <a:t>depending on price </a:t>
            </a:r>
            <a14:m>
              <m:oMath>
                <m:sSub>
                  <m:e>
                    <m:r>
                      <a:rPr xmlns:a="http://schemas.openxmlformats.org/drawingml/2006/main" sz="3900" i="1">
                        <a:solidFill>
                          <a:srgbClr val="000000"/>
                        </a:solidFill>
                        <a:latin typeface="Cambria Math" panose="02040503050406030204" pitchFamily="18" charset="0"/>
                      </a:rPr>
                      <m:t>p</m:t>
                    </m:r>
                  </m:e>
                  <m:sub>
                    <m:r>
                      <a:rPr xmlns:a="http://schemas.openxmlformats.org/drawingml/2006/main" sz="3900" i="1">
                        <a:solidFill>
                          <a:srgbClr val="000000"/>
                        </a:solidFill>
                        <a:latin typeface="Cambria Math" panose="02040503050406030204" pitchFamily="18" charset="0"/>
                      </a:rPr>
                      <m:t>1</m:t>
                    </m:r>
                  </m:sub>
                </m:sSub>
              </m:oMath>
            </a14:m>
            <a:r>
              <a:t> of product </a:t>
            </a:r>
            <a14:m>
              <m:oMath>
                <m:sSub>
                  <m:e>
                    <m:r>
                      <a:rPr xmlns:a="http://schemas.openxmlformats.org/drawingml/2006/main" sz="3900" i="1">
                        <a:solidFill>
                          <a:srgbClr val="000000"/>
                        </a:solidFill>
                        <a:latin typeface="Cambria Math" panose="02040503050406030204" pitchFamily="18" charset="0"/>
                      </a:rPr>
                      <m:t>i</m:t>
                    </m:r>
                  </m:e>
                  <m:sub>
                    <m:r>
                      <a:rPr xmlns:a="http://schemas.openxmlformats.org/drawingml/2006/main" sz="3900" i="1">
                        <a:solidFill>
                          <a:srgbClr val="000000"/>
                        </a:solidFill>
                        <a:latin typeface="Cambria Math" panose="02040503050406030204" pitchFamily="18" charset="0"/>
                      </a:rPr>
                      <m:t>1</m:t>
                    </m:r>
                  </m:sub>
                </m:sSub>
              </m:oMath>
            </a14:m>
            <a:r>
              <a:t> and price </a:t>
            </a:r>
            <a14:m>
              <m:oMath>
                <m:sSub>
                  <m:e>
                    <m:r>
                      <a:rPr xmlns:a="http://schemas.openxmlformats.org/drawingml/2006/main" sz="3900" i="1">
                        <a:solidFill>
                          <a:srgbClr val="000000"/>
                        </a:solidFill>
                        <a:latin typeface="Cambria Math" panose="02040503050406030204" pitchFamily="18" charset="0"/>
                      </a:rPr>
                      <m:t>p</m:t>
                    </m:r>
                  </m:e>
                  <m:sub>
                    <m:r>
                      <a:rPr xmlns:a="http://schemas.openxmlformats.org/drawingml/2006/main" sz="3900" i="1">
                        <a:solidFill>
                          <a:srgbClr val="000000"/>
                        </a:solidFill>
                        <a:latin typeface="Cambria Math" panose="02040503050406030204" pitchFamily="18" charset="0"/>
                      </a:rPr>
                      <m:t>2</m:t>
                    </m:r>
                  </m:sub>
                </m:sSub>
              </m:oMath>
            </a14:m>
            <a:r>
              <a:t> of product </a:t>
            </a:r>
            <a14:m>
              <m:oMath>
                <m:sSub>
                  <m:e>
                    <m:r>
                      <a:rPr xmlns:a="http://schemas.openxmlformats.org/drawingml/2006/main" sz="3900" i="1">
                        <a:solidFill>
                          <a:srgbClr val="000000"/>
                        </a:solidFill>
                        <a:latin typeface="Cambria Math" panose="02040503050406030204" pitchFamily="18" charset="0"/>
                      </a:rPr>
                      <m:t>i</m:t>
                    </m:r>
                  </m:e>
                  <m:sub>
                    <m:r>
                      <a:rPr xmlns:a="http://schemas.openxmlformats.org/drawingml/2006/main" sz="3900" i="1">
                        <a:solidFill>
                          <a:srgbClr val="000000"/>
                        </a:solidFill>
                        <a:latin typeface="Cambria Math" panose="02040503050406030204" pitchFamily="18" charset="0"/>
                      </a:rPr>
                      <m:t>2</m:t>
                    </m:r>
                  </m:sub>
                </m:sSub>
              </m:oMath>
            </a14:m>
            <a:r>
              <a:t>.</a:t>
            </a:r>
          </a:p>
        </p:txBody>
      </p:sp>
      <p:sp>
        <p:nvSpPr>
          <p:cNvPr id="348" name="Rectangle"/>
          <p:cNvSpPr/>
          <p:nvPr/>
        </p:nvSpPr>
        <p:spPr>
          <a:xfrm>
            <a:off x="6729712" y="11097400"/>
            <a:ext cx="6718725" cy="231662"/>
          </a:xfrm>
          <a:prstGeom prst="rect">
            <a:avLst/>
          </a:prstGeom>
          <a:solidFill>
            <a:srgbClr val="FFFFFF"/>
          </a:solidFill>
          <a:ln w="12700">
            <a:miter lim="400000"/>
          </a:ln>
        </p:spPr>
        <p:txBody>
          <a:bodyPr lIns="45719" rIns="45719" anchor="ctr"/>
          <a:lstStyle/>
          <a:p>
            <a:pPr/>
          </a:p>
        </p:txBody>
      </p:sp>
      <p:sp>
        <p:nvSpPr>
          <p:cNvPr id="349" name="Rectangle"/>
          <p:cNvSpPr/>
          <p:nvPr/>
        </p:nvSpPr>
        <p:spPr>
          <a:xfrm rot="16200000">
            <a:off x="-3599515" y="8974736"/>
            <a:ext cx="6718725" cy="231662"/>
          </a:xfrm>
          <a:prstGeom prst="rect">
            <a:avLst/>
          </a:prstGeom>
          <a:solidFill>
            <a:srgbClr val="FFFFFF"/>
          </a:solidFill>
          <a:ln w="12700">
            <a:miter lim="400000"/>
          </a:ln>
        </p:spPr>
        <p:txBody>
          <a:bodyPr lIns="45719" rIns="45719" anchor="ctr"/>
          <a:lstStyle/>
          <a:p>
            <a:pPr/>
          </a:p>
        </p:txBody>
      </p:sp>
      <p:sp>
        <p:nvSpPr>
          <p:cNvPr id="350" name="object 5"/>
          <p:cNvSpPr txBox="1"/>
          <p:nvPr/>
        </p:nvSpPr>
        <p:spPr>
          <a:xfrm>
            <a:off x="46411" y="10513553"/>
            <a:ext cx="8865318" cy="94344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138" sz="2500"/>
            </a:pPr>
            <a:r>
              <a:t>Fig. 38 - </a:t>
            </a:r>
            <a14:m>
              <m:oMath>
                <m:r>
                  <a:rPr xmlns:a="http://schemas.openxmlformats.org/drawingml/2006/main" sz="2700" i="1">
                    <a:solidFill>
                      <a:srgbClr val="000000"/>
                    </a:solidFill>
                    <a:latin typeface="Cambria Math" panose="02040503050406030204" pitchFamily="18" charset="0"/>
                  </a:rPr>
                  <m:t>D</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t</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0.8</m:t>
                </m:r>
                <m:r>
                  <a:rPr xmlns:a="http://schemas.openxmlformats.org/drawingml/2006/main" sz="2700" i="1">
                    <a:solidFill>
                      <a:srgbClr val="000000"/>
                    </a:solidFill>
                    <a:latin typeface="Cambria Math" panose="02040503050406030204" pitchFamily="18" charset="0"/>
                  </a:rPr>
                  <m:t>⋅</m:t>
                </m:r>
                <m:d>
                  <m:dPr>
                    <m:ctrlPr>
                      <a:rPr xmlns:a="http://schemas.openxmlformats.org/drawingml/2006/main" sz="2700" i="1">
                        <a:solidFill>
                          <a:srgbClr val="000000"/>
                        </a:solidFill>
                        <a:latin typeface="Cambria Math" panose="02040503050406030204" pitchFamily="18" charset="0"/>
                      </a:rPr>
                    </m:ctrlPr>
                  </m:dPr>
                  <m:e>
                    <m:r>
                      <a:rPr xmlns:a="http://schemas.openxmlformats.org/drawingml/2006/main" sz="2700" i="1">
                        <a:solidFill>
                          <a:srgbClr val="000000"/>
                        </a:solidFill>
                        <a:latin typeface="Cambria Math" panose="02040503050406030204" pitchFamily="18" charset="0"/>
                      </a:rPr>
                      <m:t>(</m:t>
                    </m:r>
                    <m:sSub>
                      <m:e>
                        <m:r>
                          <a:rPr xmlns:a="http://schemas.openxmlformats.org/drawingml/2006/main" sz="2700" i="1">
                            <a:solidFill>
                              <a:srgbClr val="000000"/>
                            </a:solidFill>
                            <a:latin typeface="Cambria Math" panose="02040503050406030204" pitchFamily="18" charset="0"/>
                          </a:rPr>
                          <m:t>p</m:t>
                        </m:r>
                      </m:e>
                      <m:sub>
                        <m:r>
                          <a:rPr xmlns:a="http://schemas.openxmlformats.org/drawingml/2006/main" sz="2700" i="1">
                            <a:solidFill>
                              <a:srgbClr val="000000"/>
                            </a:solidFill>
                            <a:latin typeface="Cambria Math" panose="02040503050406030204" pitchFamily="18" charset="0"/>
                          </a:rPr>
                          <m:t>1</m:t>
                        </m:r>
                      </m:sub>
                    </m:sSub>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0.4</m:t>
                    </m:r>
                    <m:sSup>
                      <m:e>
                        <m:r>
                          <a:rPr xmlns:a="http://schemas.openxmlformats.org/drawingml/2006/main" sz="2700" i="1">
                            <a:solidFill>
                              <a:srgbClr val="000000"/>
                            </a:solidFill>
                            <a:latin typeface="Cambria Math" panose="02040503050406030204" pitchFamily="18" charset="0"/>
                          </a:rPr>
                          <m:t>)</m:t>
                        </m:r>
                      </m:e>
                      <m:sup>
                        <m:r>
                          <a:rPr xmlns:a="http://schemas.openxmlformats.org/drawingml/2006/main" sz="2700" i="1">
                            <a:solidFill>
                              <a:srgbClr val="000000"/>
                            </a:solidFill>
                            <a:latin typeface="Cambria Math" panose="02040503050406030204" pitchFamily="18" charset="0"/>
                          </a:rPr>
                          <m:t>2</m:t>
                        </m:r>
                      </m:sup>
                    </m:sSup>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m:t>
                    </m:r>
                    <m:sSub>
                      <m:e>
                        <m:r>
                          <a:rPr xmlns:a="http://schemas.openxmlformats.org/drawingml/2006/main" sz="2700" i="1">
                            <a:solidFill>
                              <a:srgbClr val="000000"/>
                            </a:solidFill>
                            <a:latin typeface="Cambria Math" panose="02040503050406030204" pitchFamily="18" charset="0"/>
                          </a:rPr>
                          <m:t>p</m:t>
                        </m:r>
                      </m:e>
                      <m:sub>
                        <m:r>
                          <a:rPr xmlns:a="http://schemas.openxmlformats.org/drawingml/2006/main" sz="2700" i="1">
                            <a:solidFill>
                              <a:srgbClr val="000000"/>
                            </a:solidFill>
                            <a:latin typeface="Cambria Math" panose="02040503050406030204" pitchFamily="18" charset="0"/>
                          </a:rPr>
                          <m:t>2</m:t>
                        </m:r>
                      </m:sub>
                    </m:sSub>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0.6</m:t>
                    </m:r>
                    <m:sSup>
                      <m:e>
                        <m:r>
                          <a:rPr xmlns:a="http://schemas.openxmlformats.org/drawingml/2006/main" sz="2700" i="1">
                            <a:solidFill>
                              <a:srgbClr val="000000"/>
                            </a:solidFill>
                            <a:latin typeface="Cambria Math" panose="02040503050406030204" pitchFamily="18" charset="0"/>
                          </a:rPr>
                          <m:t>)</m:t>
                        </m:r>
                      </m:e>
                      <m:sup>
                        <m:r>
                          <a:rPr xmlns:a="http://schemas.openxmlformats.org/drawingml/2006/main" sz="2700" i="1">
                            <a:solidFill>
                              <a:srgbClr val="000000"/>
                            </a:solidFill>
                            <a:latin typeface="Cambria Math" panose="02040503050406030204" pitchFamily="18" charset="0"/>
                          </a:rPr>
                          <m:t>2</m:t>
                        </m:r>
                      </m:sup>
                    </m:sSup>
                  </m:e>
                </m:d>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1.0</m:t>
                </m:r>
              </m:oMath>
            </a14:m>
            <a:r>
              <a:t> </a:t>
            </a:r>
            <a14:m>
              <m:oMath>
                <m:r>
                  <a:rPr xmlns:a="http://schemas.openxmlformats.org/drawingml/2006/main" sz="2700" i="1">
                    <a:solidFill>
                      <a:srgbClr val="000000"/>
                    </a:solidFill>
                    <a:latin typeface="Cambria Math" panose="02040503050406030204" pitchFamily="18" charset="0"/>
                  </a:rPr>
                  <m:t>+</m:t>
                </m:r>
                <m:r>
                  <m:rPr>
                    <m:scr m:val="script"/>
                  </m:rPr>
                  <a:rPr xmlns:a="http://schemas.openxmlformats.org/drawingml/2006/main" sz="2700" i="1">
                    <a:solidFill>
                      <a:srgbClr val="000000"/>
                    </a:solidFill>
                    <a:latin typeface="Cambria Math" panose="02040503050406030204" pitchFamily="18" charset="0"/>
                  </a:rPr>
                  <m:t>N</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0,</m:t>
                </m:r>
                <m:r>
                  <a:rPr xmlns:a="http://schemas.openxmlformats.org/drawingml/2006/main" sz="2700" i="1">
                    <a:solidFill>
                      <a:srgbClr val="000000"/>
                    </a:solidFill>
                    <a:latin typeface="Cambria Math" panose="02040503050406030204" pitchFamily="18" charset="0"/>
                  </a:rPr>
                  <m:t>0.04</m:t>
                </m:r>
                <m:r>
                  <a:rPr xmlns:a="http://schemas.openxmlformats.org/drawingml/2006/main" sz="2700" i="1">
                    <a:solidFill>
                      <a:srgbClr val="000000"/>
                    </a:solidFill>
                    <a:latin typeface="Cambria Math" panose="02040503050406030204" pitchFamily="18" charset="0"/>
                  </a:rPr>
                  <m:t>)</m:t>
                </m:r>
              </m:oMath>
            </a14:m>
            <a:r>
              <a:t> the demand curve for the product 1.</a:t>
            </a:r>
          </a:p>
        </p:txBody>
      </p:sp>
      <p:sp>
        <p:nvSpPr>
          <p:cNvPr id="351" name="Rectangle"/>
          <p:cNvSpPr/>
          <p:nvPr/>
        </p:nvSpPr>
        <p:spPr>
          <a:xfrm>
            <a:off x="-211837" y="5830440"/>
            <a:ext cx="6718725" cy="231662"/>
          </a:xfrm>
          <a:prstGeom prst="rect">
            <a:avLst/>
          </a:prstGeom>
          <a:solidFill>
            <a:srgbClr val="FFFFFF"/>
          </a:solidFill>
          <a:ln w="12700">
            <a:miter lim="400000"/>
          </a:ln>
        </p:spPr>
        <p:txBody>
          <a:bodyPr lIns="45719" rIns="45719" anchor="ctr"/>
          <a:lstStyle/>
          <a:p>
            <a:pPr/>
          </a:p>
        </p:txBody>
      </p:sp>
      <p:pic>
        <p:nvPicPr>
          <p:cNvPr id="352" name="Screen Recording 2024-12-10 at 11.08.54.mov" descr="Screen Recording 2024-12-10 at 11.08.54.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063269" y="5618723"/>
            <a:ext cx="6084973" cy="4582510"/>
          </a:xfrm>
          <a:prstGeom prst="rect">
            <a:avLst/>
          </a:prstGeom>
          <a:ln w="12700">
            <a:miter lim="400000"/>
          </a:ln>
        </p:spPr>
      </p:pic>
      <p:pic>
        <p:nvPicPr>
          <p:cNvPr id="353" name="Screen Recording 2024-12-10 at 11.06.40.mov" descr="Screen Recording 2024-12-10 at 11.06.40.mov"/>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10970424" y="5506123"/>
            <a:ext cx="7132316" cy="4807710"/>
          </a:xfrm>
          <a:prstGeom prst="rect">
            <a:avLst/>
          </a:prstGeom>
          <a:ln w="12700">
            <a:miter lim="400000"/>
          </a:ln>
        </p:spPr>
      </p:pic>
      <p:sp>
        <p:nvSpPr>
          <p:cNvPr id="354" name="Rectangle"/>
          <p:cNvSpPr/>
          <p:nvPr/>
        </p:nvSpPr>
        <p:spPr>
          <a:xfrm>
            <a:off x="457182" y="10150700"/>
            <a:ext cx="6718725" cy="231662"/>
          </a:xfrm>
          <a:prstGeom prst="rect">
            <a:avLst/>
          </a:prstGeom>
          <a:solidFill>
            <a:srgbClr val="FFFFFF"/>
          </a:solidFill>
          <a:ln w="12700">
            <a:miter lim="400000"/>
          </a:ln>
        </p:spPr>
        <p:txBody>
          <a:bodyPr lIns="45719" rIns="45719" anchor="ctr"/>
          <a:lstStyle/>
          <a:p>
            <a:pPr/>
          </a:p>
        </p:txBody>
      </p:sp>
      <p:sp>
        <p:nvSpPr>
          <p:cNvPr id="355" name="Rectangle"/>
          <p:cNvSpPr/>
          <p:nvPr/>
        </p:nvSpPr>
        <p:spPr>
          <a:xfrm>
            <a:off x="10796385" y="10150700"/>
            <a:ext cx="7338663" cy="208450"/>
          </a:xfrm>
          <a:prstGeom prst="rect">
            <a:avLst/>
          </a:prstGeom>
          <a:solidFill>
            <a:srgbClr val="FFFFFF"/>
          </a:solidFill>
          <a:ln w="12700">
            <a:miter lim="400000"/>
          </a:ln>
        </p:spPr>
        <p:txBody>
          <a:bodyPr lIns="45719" rIns="45719" anchor="ctr"/>
          <a:lstStyle/>
          <a:p>
            <a:pPr/>
          </a:p>
        </p:txBody>
      </p:sp>
      <p:sp>
        <p:nvSpPr>
          <p:cNvPr id="356" name="Rectangle"/>
          <p:cNvSpPr/>
          <p:nvPr/>
        </p:nvSpPr>
        <p:spPr>
          <a:xfrm rot="16200000">
            <a:off x="4822905" y="7952934"/>
            <a:ext cx="4807710" cy="231663"/>
          </a:xfrm>
          <a:prstGeom prst="rect">
            <a:avLst/>
          </a:prstGeom>
          <a:solidFill>
            <a:srgbClr val="FFFFFF"/>
          </a:solidFill>
          <a:ln w="12700">
            <a:miter lim="400000"/>
          </a:ln>
        </p:spPr>
        <p:txBody>
          <a:bodyPr lIns="45719" rIns="45719" anchor="ctr"/>
          <a:lstStyle/>
          <a:p>
            <a:pPr/>
          </a:p>
        </p:txBody>
      </p:sp>
      <p:sp>
        <p:nvSpPr>
          <p:cNvPr id="357" name="Rectangle"/>
          <p:cNvSpPr/>
          <p:nvPr/>
        </p:nvSpPr>
        <p:spPr>
          <a:xfrm>
            <a:off x="746393" y="5541965"/>
            <a:ext cx="6718725" cy="231662"/>
          </a:xfrm>
          <a:prstGeom prst="rect">
            <a:avLst/>
          </a:prstGeom>
          <a:solidFill>
            <a:srgbClr val="FFFFFF"/>
          </a:solidFill>
          <a:ln w="12700">
            <a:miter lim="400000"/>
          </a:ln>
        </p:spPr>
        <p:txBody>
          <a:bodyPr lIns="45719" rIns="45719" anchor="ctr"/>
          <a:lstStyle/>
          <a:p>
            <a:pPr/>
          </a:p>
        </p:txBody>
      </p:sp>
      <p:sp>
        <p:nvSpPr>
          <p:cNvPr id="358" name="Rectangle"/>
          <p:cNvSpPr/>
          <p:nvPr/>
        </p:nvSpPr>
        <p:spPr>
          <a:xfrm rot="16200000">
            <a:off x="-1080428" y="8034968"/>
            <a:ext cx="4345279" cy="231662"/>
          </a:xfrm>
          <a:prstGeom prst="rect">
            <a:avLst/>
          </a:prstGeom>
          <a:solidFill>
            <a:srgbClr val="FFFFFF"/>
          </a:solidFill>
          <a:ln w="12700">
            <a:miter lim="400000"/>
          </a:ln>
        </p:spPr>
        <p:txBody>
          <a:bodyPr lIns="45719" rIns="45719" anchor="ctr"/>
          <a:lstStyle/>
          <a:p>
            <a:pPr/>
          </a:p>
        </p:txBody>
      </p:sp>
      <p:sp>
        <p:nvSpPr>
          <p:cNvPr id="359" name="object 5"/>
          <p:cNvSpPr txBox="1"/>
          <p:nvPr/>
        </p:nvSpPr>
        <p:spPr>
          <a:xfrm>
            <a:off x="10477238" y="10513553"/>
            <a:ext cx="8424572" cy="94344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138" sz="2500"/>
            </a:pPr>
            <a:r>
              <a:t>Fig. 39 - </a:t>
            </a:r>
            <a14:m>
              <m:oMath>
                <m:r>
                  <a:rPr xmlns:a="http://schemas.openxmlformats.org/drawingml/2006/main" sz="2700" i="1">
                    <a:solidFill>
                      <a:srgbClr val="000000"/>
                    </a:solidFill>
                    <a:latin typeface="Cambria Math" panose="02040503050406030204" pitchFamily="18" charset="0"/>
                  </a:rPr>
                  <m:t>D</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t</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0.8</m:t>
                </m:r>
                <m:r>
                  <a:rPr xmlns:a="http://schemas.openxmlformats.org/drawingml/2006/main" sz="2700" i="1">
                    <a:solidFill>
                      <a:srgbClr val="000000"/>
                    </a:solidFill>
                    <a:latin typeface="Cambria Math" panose="02040503050406030204" pitchFamily="18" charset="0"/>
                  </a:rPr>
                  <m:t>⋅</m:t>
                </m:r>
                <m:d>
                  <m:dPr>
                    <m:ctrlPr>
                      <a:rPr xmlns:a="http://schemas.openxmlformats.org/drawingml/2006/main" sz="2700" i="1">
                        <a:solidFill>
                          <a:srgbClr val="000000"/>
                        </a:solidFill>
                        <a:latin typeface="Cambria Math" panose="02040503050406030204" pitchFamily="18" charset="0"/>
                      </a:rPr>
                    </m:ctrlPr>
                  </m:dPr>
                  <m:e>
                    <m:r>
                      <a:rPr xmlns:a="http://schemas.openxmlformats.org/drawingml/2006/main" sz="2700" i="1">
                        <a:solidFill>
                          <a:srgbClr val="000000"/>
                        </a:solidFill>
                        <a:latin typeface="Cambria Math" panose="02040503050406030204" pitchFamily="18" charset="0"/>
                      </a:rPr>
                      <m:t>(</m:t>
                    </m:r>
                    <m:sSub>
                      <m:e>
                        <m:r>
                          <a:rPr xmlns:a="http://schemas.openxmlformats.org/drawingml/2006/main" sz="2700" i="1">
                            <a:solidFill>
                              <a:srgbClr val="000000"/>
                            </a:solidFill>
                            <a:latin typeface="Cambria Math" panose="02040503050406030204" pitchFamily="18" charset="0"/>
                          </a:rPr>
                          <m:t>p</m:t>
                        </m:r>
                      </m:e>
                      <m:sub>
                        <m:r>
                          <a:rPr xmlns:a="http://schemas.openxmlformats.org/drawingml/2006/main" sz="2700" i="1">
                            <a:solidFill>
                              <a:srgbClr val="000000"/>
                            </a:solidFill>
                            <a:latin typeface="Cambria Math" panose="02040503050406030204" pitchFamily="18" charset="0"/>
                          </a:rPr>
                          <m:t>1</m:t>
                        </m:r>
                      </m:sub>
                    </m:sSub>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0.2</m:t>
                    </m:r>
                    <m:sSup>
                      <m:e>
                        <m:r>
                          <a:rPr xmlns:a="http://schemas.openxmlformats.org/drawingml/2006/main" sz="2700" i="1">
                            <a:solidFill>
                              <a:srgbClr val="000000"/>
                            </a:solidFill>
                            <a:latin typeface="Cambria Math" panose="02040503050406030204" pitchFamily="18" charset="0"/>
                          </a:rPr>
                          <m:t>)</m:t>
                        </m:r>
                      </m:e>
                      <m:sup>
                        <m:r>
                          <a:rPr xmlns:a="http://schemas.openxmlformats.org/drawingml/2006/main" sz="2700" i="1">
                            <a:solidFill>
                              <a:srgbClr val="000000"/>
                            </a:solidFill>
                            <a:latin typeface="Cambria Math" panose="02040503050406030204" pitchFamily="18" charset="0"/>
                          </a:rPr>
                          <m:t>2</m:t>
                        </m:r>
                      </m:sup>
                    </m:sSup>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m:t>
                    </m:r>
                    <m:sSub>
                      <m:e>
                        <m:r>
                          <a:rPr xmlns:a="http://schemas.openxmlformats.org/drawingml/2006/main" sz="2700" i="1">
                            <a:solidFill>
                              <a:srgbClr val="000000"/>
                            </a:solidFill>
                            <a:latin typeface="Cambria Math" panose="02040503050406030204" pitchFamily="18" charset="0"/>
                          </a:rPr>
                          <m:t>p</m:t>
                        </m:r>
                      </m:e>
                      <m:sub>
                        <m:r>
                          <a:rPr xmlns:a="http://schemas.openxmlformats.org/drawingml/2006/main" sz="2700" i="1">
                            <a:solidFill>
                              <a:srgbClr val="000000"/>
                            </a:solidFill>
                            <a:latin typeface="Cambria Math" panose="02040503050406030204" pitchFamily="18" charset="0"/>
                          </a:rPr>
                          <m:t>2</m:t>
                        </m:r>
                      </m:sub>
                    </m:sSub>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0.3</m:t>
                    </m:r>
                    <m:sSup>
                      <m:e>
                        <m:r>
                          <a:rPr xmlns:a="http://schemas.openxmlformats.org/drawingml/2006/main" sz="2700" i="1">
                            <a:solidFill>
                              <a:srgbClr val="000000"/>
                            </a:solidFill>
                            <a:latin typeface="Cambria Math" panose="02040503050406030204" pitchFamily="18" charset="0"/>
                          </a:rPr>
                          <m:t>)</m:t>
                        </m:r>
                      </m:e>
                      <m:sup>
                        <m:r>
                          <a:rPr xmlns:a="http://schemas.openxmlformats.org/drawingml/2006/main" sz="2700" i="1">
                            <a:solidFill>
                              <a:srgbClr val="000000"/>
                            </a:solidFill>
                            <a:latin typeface="Cambria Math" panose="02040503050406030204" pitchFamily="18" charset="0"/>
                          </a:rPr>
                          <m:t>2</m:t>
                        </m:r>
                      </m:sup>
                    </m:sSup>
                  </m:e>
                </m:d>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1.0</m:t>
                </m:r>
              </m:oMath>
            </a14:m>
            <a:r>
              <a:t> </a:t>
            </a:r>
            <a14:m>
              <m:oMath>
                <m:r>
                  <a:rPr xmlns:a="http://schemas.openxmlformats.org/drawingml/2006/main" sz="2700" i="1">
                    <a:solidFill>
                      <a:srgbClr val="000000"/>
                    </a:solidFill>
                    <a:latin typeface="Cambria Math" panose="02040503050406030204" pitchFamily="18" charset="0"/>
                  </a:rPr>
                  <m:t>+</m:t>
                </m:r>
                <m:r>
                  <m:rPr>
                    <m:scr m:val="script"/>
                  </m:rPr>
                  <a:rPr xmlns:a="http://schemas.openxmlformats.org/drawingml/2006/main" sz="2700" i="1">
                    <a:solidFill>
                      <a:srgbClr val="000000"/>
                    </a:solidFill>
                    <a:latin typeface="Cambria Math" panose="02040503050406030204" pitchFamily="18" charset="0"/>
                  </a:rPr>
                  <m:t>N</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0,</m:t>
                </m:r>
                <m:r>
                  <a:rPr xmlns:a="http://schemas.openxmlformats.org/drawingml/2006/main" sz="2700" i="1">
                    <a:solidFill>
                      <a:srgbClr val="000000"/>
                    </a:solidFill>
                    <a:latin typeface="Cambria Math" panose="02040503050406030204" pitchFamily="18" charset="0"/>
                  </a:rPr>
                  <m:t>0.04</m:t>
                </m:r>
                <m:r>
                  <a:rPr xmlns:a="http://schemas.openxmlformats.org/drawingml/2006/main" sz="2700" i="1">
                    <a:solidFill>
                      <a:srgbClr val="000000"/>
                    </a:solidFill>
                    <a:latin typeface="Cambria Math" panose="02040503050406030204" pitchFamily="18" charset="0"/>
                  </a:rPr>
                  <m:t>)</m:t>
                </m:r>
              </m:oMath>
            </a14:m>
            <a:r>
              <a:t> the demand curve for the product 2.</a:t>
            </a:r>
          </a:p>
        </p:txBody>
      </p:sp>
      <p:sp>
        <p:nvSpPr>
          <p:cNvPr id="360" name="Rectangle"/>
          <p:cNvSpPr/>
          <p:nvPr/>
        </p:nvSpPr>
        <p:spPr>
          <a:xfrm>
            <a:off x="11106354" y="5491295"/>
            <a:ext cx="6718725" cy="231662"/>
          </a:xfrm>
          <a:prstGeom prst="rect">
            <a:avLst/>
          </a:prstGeom>
          <a:solidFill>
            <a:srgbClr val="FFFFFF"/>
          </a:solidFill>
          <a:ln w="12700">
            <a:miter lim="400000"/>
          </a:ln>
        </p:spPr>
        <p:txBody>
          <a:bodyPr lIns="45719" rIns="45719"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7133" fill="hold"/>
                                        <p:tgtEl>
                                          <p:spTgt spid="352"/>
                                        </p:tgtEl>
                                      </p:cBhvr>
                                    </p:cmd>
                                  </p:childTnLst>
                                </p:cTn>
                              </p:par>
                            </p:childTnLst>
                          </p:cTn>
                        </p:par>
                        <p:par>
                          <p:cTn id="7" fill="hold">
                            <p:stCondLst>
                              <p:cond delay="7133"/>
                            </p:stCondLst>
                            <p:childTnLst>
                              <p:par>
                                <p:cTn id="8" presetClass="mediacall" nodeType="afterEffect" presetSubtype="0" presetID="1" grpId="2" fill="hold">
                                  <p:stCondLst>
                                    <p:cond delay="0"/>
                                  </p:stCondLst>
                                  <p:childTnLst>
                                    <p:cmd type="call" cmd="playFrom(0.0)">
                                      <p:cBhvr>
                                        <p:cTn id="9" dur="9716" fill="hold"/>
                                        <p:tgtEl>
                                          <p:spTgt spid="35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10" fill="hold" display="0">
                  <p:stCondLst>
                    <p:cond delay="indefinite"/>
                  </p:stCondLst>
                </p:cTn>
                <p:tgtEl>
                  <p:spTgt spid="352"/>
                </p:tgtEl>
              </p:cMediaNode>
            </p:video>
            <p:seq concurrent="1" prevAc="none" nextAc="seek">
              <p:cTn id="11" evtFilter="cancelBubble" nodeType="interactiveSeq" restart="whenNotActive" fill="hold">
                <p:stCondLst>
                  <p:cond delay="0" evt="onClick">
                    <p:tgtEl>
                      <p:spTgt spid="352"/>
                    </p:tgtEl>
                  </p:cond>
                </p:stCondLst>
                <p:endSync delay="0" evt="end">
                  <p:rtn val="all"/>
                </p:endSync>
                <p:childTnLst>
                  <p:par>
                    <p:cTn id="12" fill="hold">
                      <p:stCondLst>
                        <p:cond delay="0"/>
                      </p:stCondLst>
                      <p:childTnLst>
                        <p:par>
                          <p:cTn id="13" fill="hold">
                            <p:stCondLst>
                              <p:cond delay="0"/>
                            </p:stCondLst>
                            <p:childTnLst>
                              <p:par>
                                <p:cTn id="14" presetClass="mediacall" nodeType="clickEffect" presetSubtype="0" presetID="2" fill="hold">
                                  <p:stCondLst>
                                    <p:cond delay="0"/>
                                  </p:stCondLst>
                                  <p:childTnLst>
                                    <p:cmd type="call" cmd="togglePause">
                                      <p:cBhvr>
                                        <p:cTn id="15" dur="1" fill="hold"/>
                                        <p:tgtEl>
                                          <p:spTgt spid="352"/>
                                        </p:tgtEl>
                                      </p:cBhvr>
                                    </p:cmd>
                                  </p:childTnLst>
                                </p:cTn>
                              </p:par>
                            </p:childTnLst>
                          </p:cTn>
                        </p:par>
                      </p:childTnLst>
                    </p:cTn>
                  </p:par>
                </p:childTnLst>
              </p:cTn>
              <p:nextCondLst>
                <p:cond delay="0" evt="onClick">
                  <p:tgtEl>
                    <p:spTgt spid="352"/>
                  </p:tgtEl>
                </p:cond>
              </p:nextCondLst>
            </p:seq>
            <p:video fullScrn="0">
              <p:cMediaNode mute="0" showWhenStopped="1" numSld="1" vol="0">
                <p:cTn id="16" fill="hold" display="0">
                  <p:stCondLst>
                    <p:cond delay="indefinite"/>
                  </p:stCondLst>
                </p:cTn>
                <p:tgtEl>
                  <p:spTgt spid="353"/>
                </p:tgtEl>
              </p:cMediaNode>
            </p:video>
            <p:seq concurrent="1" prevAc="none" nextAc="seek">
              <p:cTn id="17" evtFilter="cancelBubble" nodeType="interactiveSeq" restart="whenNotActive" fill="hold">
                <p:stCondLst>
                  <p:cond delay="0" evt="onClick">
                    <p:tgtEl>
                      <p:spTgt spid="353"/>
                    </p:tgtEl>
                  </p:cond>
                </p:stCondLst>
                <p:endSync delay="0" evt="end">
                  <p:rtn val="all"/>
                </p:endSync>
                <p:childTnLst>
                  <p:par>
                    <p:cTn id="18" fill="hold">
                      <p:stCondLst>
                        <p:cond delay="0"/>
                      </p:stCondLst>
                      <p:childTnLst>
                        <p:par>
                          <p:cTn id="19" fill="hold">
                            <p:stCondLst>
                              <p:cond delay="0"/>
                            </p:stCondLst>
                            <p:childTnLst>
                              <p:par>
                                <p:cTn id="20" presetClass="mediacall" nodeType="clickEffect" presetSubtype="0" presetID="2" fill="hold">
                                  <p:stCondLst>
                                    <p:cond delay="0"/>
                                  </p:stCondLst>
                                  <p:childTnLst>
                                    <p:cmd type="call" cmd="togglePause">
                                      <p:cBhvr>
                                        <p:cTn id="21" dur="1" fill="hold"/>
                                        <p:tgtEl>
                                          <p:spTgt spid="353"/>
                                        </p:tgtEl>
                                      </p:cBhvr>
                                    </p:cmd>
                                  </p:childTnLst>
                                </p:cTn>
                              </p:par>
                            </p:childTnLst>
                          </p:cTn>
                        </p:par>
                      </p:childTnLst>
                    </p:cTn>
                  </p:par>
                </p:childTnLst>
              </p:cTn>
              <p:nextCondLst>
                <p:cond delay="0" evt="onClick">
                  <p:tgtEl>
                    <p:spTgt spid="35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2" name="Immagine 4" descr="Immagine 4"/>
          <p:cNvPicPr>
            <a:picLocks noChangeAspect="1"/>
          </p:cNvPicPr>
          <p:nvPr/>
        </p:nvPicPr>
        <p:blipFill>
          <a:blip r:embed="rId2">
            <a:extLst/>
          </a:blip>
          <a:stretch>
            <a:fillRect/>
          </a:stretch>
        </p:blipFill>
        <p:spPr>
          <a:xfrm>
            <a:off x="374650" y="111125"/>
            <a:ext cx="4980021" cy="1267864"/>
          </a:xfrm>
          <a:prstGeom prst="rect">
            <a:avLst/>
          </a:prstGeom>
          <a:ln w="12700">
            <a:miter lim="400000"/>
          </a:ln>
        </p:spPr>
      </p:pic>
      <p:sp>
        <p:nvSpPr>
          <p:cNvPr id="83" name="object 5"/>
          <p:cNvSpPr txBox="1"/>
          <p:nvPr/>
        </p:nvSpPr>
        <p:spPr>
          <a:xfrm>
            <a:off x="14019128" y="242803"/>
            <a:ext cx="608497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vl1pPr>
          </a:lstStyle>
          <a:p>
            <a:pPr/>
            <a:r>
              <a:t>       OLA - Project Assignment</a:t>
            </a:r>
          </a:p>
        </p:txBody>
      </p:sp>
      <p:sp>
        <p:nvSpPr>
          <p:cNvPr id="84" name="Connettore diritto 7"/>
          <p:cNvSpPr/>
          <p:nvPr/>
        </p:nvSpPr>
        <p:spPr>
          <a:xfrm>
            <a:off x="374650" y="1558925"/>
            <a:ext cx="19354800" cy="0"/>
          </a:xfrm>
          <a:prstGeom prst="line">
            <a:avLst/>
          </a:prstGeom>
          <a:ln>
            <a:solidFill>
              <a:srgbClr val="000000"/>
            </a:solidFill>
          </a:ln>
        </p:spPr>
        <p:txBody>
          <a:bodyPr lIns="45719" rIns="45719"/>
          <a:lstStyle/>
          <a:p>
            <a:pPr/>
          </a:p>
        </p:txBody>
      </p:sp>
      <p:sp>
        <p:nvSpPr>
          <p:cNvPr id="85" name="object 5"/>
          <p:cNvSpPr txBox="1"/>
          <p:nvPr/>
        </p:nvSpPr>
        <p:spPr>
          <a:xfrm>
            <a:off x="10531671" y="733425"/>
            <a:ext cx="9572429"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atin typeface="Calibri Light"/>
                <a:ea typeface="Calibri Light"/>
                <a:cs typeface="Calibri Light"/>
                <a:sym typeface="Calibri Light"/>
              </a:defRPr>
            </a:lvl1pPr>
          </a:lstStyle>
          <a:p>
            <a:pPr/>
            <a:r>
              <a:t>N. Balestrieri, A. Bertogalli, F. Cavalieri, N. Tombini</a:t>
            </a:r>
          </a:p>
        </p:txBody>
      </p:sp>
      <p:sp>
        <p:nvSpPr>
          <p:cNvPr id="86" name="object 5"/>
          <p:cNvSpPr txBox="1"/>
          <p:nvPr/>
        </p:nvSpPr>
        <p:spPr>
          <a:xfrm>
            <a:off x="-393701" y="1939713"/>
            <a:ext cx="17081008" cy="915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7200"/>
            </a:lvl1pPr>
          </a:lstStyle>
          <a:p>
            <a:pPr/>
            <a:r>
              <a:t>Introduction - The task</a:t>
            </a:r>
          </a:p>
        </p:txBody>
      </p:sp>
      <p:sp>
        <p:nvSpPr>
          <p:cNvPr id="87" name="object 5"/>
          <p:cNvSpPr txBox="1"/>
          <p:nvPr/>
        </p:nvSpPr>
        <p:spPr>
          <a:xfrm>
            <a:off x="-387889" y="11152531"/>
            <a:ext cx="14216543" cy="11801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155" sz="2800"/>
            </a:pPr>
          </a:p>
          <a:p>
            <a:pPr indent="795019">
              <a:spcBef>
                <a:spcPts val="100"/>
              </a:spcBef>
              <a:defRPr spc="-155" sz="2800"/>
            </a:pPr>
            <a:r>
              <a:rPr b="1"/>
              <a:t>REFERENCES:</a:t>
            </a:r>
            <a:r>
              <a:t> </a:t>
            </a:r>
          </a:p>
          <a:p>
            <a:pPr lvl="3" indent="685800">
              <a:spcBef>
                <a:spcPts val="100"/>
              </a:spcBef>
              <a:defRPr i="1" spc="-127" sz="2300"/>
            </a:pPr>
            <a:r>
              <a:t>  </a:t>
            </a:r>
            <a:r>
              <a:rPr u="sng">
                <a:solidFill>
                  <a:srgbClr val="0000FF"/>
                </a:solidFill>
                <a:uFill>
                  <a:solidFill>
                    <a:srgbClr val="0000FF"/>
                  </a:solidFill>
                </a:uFill>
                <a:hlinkClick r:id="rId3" invalidUrl="" action="" tgtFrame="" tooltip="" history="1" highlightClick="0" endSnd="0"/>
              </a:rPr>
              <a:t>Project assignment, M. Castiglioni &amp; G. Genalti, 2024</a:t>
            </a:r>
            <a:r>
              <a:t>.</a:t>
            </a:r>
          </a:p>
        </p:txBody>
      </p:sp>
      <p:sp>
        <p:nvSpPr>
          <p:cNvPr id="88" name="object 5"/>
          <p:cNvSpPr txBox="1"/>
          <p:nvPr/>
        </p:nvSpPr>
        <p:spPr>
          <a:xfrm>
            <a:off x="-373578" y="3231529"/>
            <a:ext cx="20075481" cy="10166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3600"/>
            </a:lvl1pPr>
          </a:lstStyle>
          <a:p>
            <a:pPr/>
            <a:r>
              <a:t>The goal of the project is to design online learning algorithms to handle a marketing campaign to sell products, including an advertising campaign and a pricing problem.</a:t>
            </a:r>
          </a:p>
        </p:txBody>
      </p:sp>
      <p:sp>
        <p:nvSpPr>
          <p:cNvPr id="89" name="object 5"/>
          <p:cNvSpPr txBox="1"/>
          <p:nvPr/>
        </p:nvSpPr>
        <p:spPr>
          <a:xfrm>
            <a:off x="-373579" y="4395204"/>
            <a:ext cx="11753225" cy="526490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200" sz="3600"/>
            </a:pPr>
            <a:r>
              <a:t>The setting is then:</a:t>
            </a:r>
          </a:p>
          <a:p>
            <a:pPr lvl="4" marL="1884947" indent="-360947">
              <a:spcBef>
                <a:spcPts val="100"/>
              </a:spcBef>
              <a:buSzPct val="100000"/>
              <a:buChar char="•"/>
              <a:defRPr spc="-200" sz="3600"/>
            </a:pPr>
            <a:r>
              <a:t>For each day the company chooses a price </a:t>
            </a:r>
            <a14:m>
              <m:oMath>
                <m:r>
                  <a:rPr xmlns:a="http://schemas.openxmlformats.org/drawingml/2006/main" sz="3900" i="1">
                    <a:solidFill>
                      <a:srgbClr val="000000"/>
                    </a:solidFill>
                    <a:latin typeface="Cambria Math" panose="02040503050406030204" pitchFamily="18" charset="0"/>
                  </a:rPr>
                  <m:t>p</m:t>
                </m:r>
              </m:oMath>
            </a14:m>
            <a:r>
              <a:t>.</a:t>
            </a:r>
          </a:p>
          <a:p>
            <a:pPr lvl="4" marL="1884947" indent="-360947">
              <a:spcBef>
                <a:spcPts val="100"/>
              </a:spcBef>
              <a:buSzPct val="100000"/>
              <a:buChar char="•"/>
              <a:defRPr spc="-200" sz="3600"/>
            </a:pPr>
            <a:r>
              <a:t>The company faces a sequence of auctions. For each auction:</a:t>
            </a:r>
          </a:p>
          <a:p>
            <a:pPr lvl="6" marL="2646947" indent="-360947">
              <a:spcBef>
                <a:spcPts val="100"/>
              </a:spcBef>
              <a:buSzPct val="100000"/>
              <a:buChar char="•"/>
              <a:defRPr spc="-200" sz="3600"/>
            </a:pPr>
            <a:r>
              <a:t>The company chooses a bid </a:t>
            </a:r>
            <a14:m>
              <m:oMath>
                <m:r>
                  <a:rPr xmlns:a="http://schemas.openxmlformats.org/drawingml/2006/main" sz="3900" i="1">
                    <a:solidFill>
                      <a:srgbClr val="000000"/>
                    </a:solidFill>
                    <a:latin typeface="Cambria Math" panose="02040503050406030204" pitchFamily="18" charset="0"/>
                  </a:rPr>
                  <m:t>b</m:t>
                </m:r>
              </m:oMath>
            </a14:m>
            <a:r>
              <a:t>.</a:t>
            </a:r>
          </a:p>
          <a:p>
            <a:pPr lvl="6" marL="2646947" indent="-360947">
              <a:spcBef>
                <a:spcPts val="100"/>
              </a:spcBef>
              <a:buSzPct val="100000"/>
              <a:buChar char="•"/>
              <a:defRPr spc="-200" sz="3600"/>
            </a:pPr>
            <a:r>
              <a:t>A slot is (possibly) assigned to the company depending on </a:t>
            </a:r>
            <a14:m>
              <m:oMath>
                <m:r>
                  <a:rPr xmlns:a="http://schemas.openxmlformats.org/drawingml/2006/main" sz="3900" i="1">
                    <a:solidFill>
                      <a:srgbClr val="000000"/>
                    </a:solidFill>
                    <a:latin typeface="Cambria Math" panose="02040503050406030204" pitchFamily="18" charset="0"/>
                  </a:rPr>
                  <m:t>b</m:t>
                </m:r>
              </m:oMath>
            </a14:m>
            <a:r>
              <a:t>, the competing bids, and the auction format.</a:t>
            </a:r>
          </a:p>
          <a:p>
            <a:pPr lvl="6" marL="2646947" indent="-360947">
              <a:spcBef>
                <a:spcPts val="100"/>
              </a:spcBef>
              <a:buSzPct val="100000"/>
              <a:buChar char="•"/>
              <a:defRPr spc="-200" sz="3600"/>
            </a:pPr>
            <a:r>
              <a:t>If the ad is clicked, an user visit the company web page.</a:t>
            </a:r>
          </a:p>
          <a:p>
            <a:pPr lvl="6" marL="2646947" indent="-360947">
              <a:spcBef>
                <a:spcPts val="100"/>
              </a:spcBef>
              <a:buSzPct val="100000"/>
              <a:buChar char="•"/>
              <a:defRPr spc="-200" sz="3600"/>
            </a:pPr>
            <a:r>
              <a:t>The user buy the company product with a probability that depends on the price </a:t>
            </a:r>
            <a14:m>
              <m:oMath>
                <m:r>
                  <a:rPr xmlns:a="http://schemas.openxmlformats.org/drawingml/2006/main" sz="3900" i="1">
                    <a:solidFill>
                      <a:srgbClr val="000000"/>
                    </a:solidFill>
                    <a:latin typeface="Cambria Math" panose="02040503050406030204" pitchFamily="18" charset="0"/>
                  </a:rPr>
                  <m:t>p</m:t>
                </m:r>
              </m:oMath>
            </a14:m>
            <a:r>
              <a:t>.</a:t>
            </a:r>
          </a:p>
        </p:txBody>
      </p:sp>
      <p:pic>
        <p:nvPicPr>
          <p:cNvPr id="90" name="output-onlinetools(4).png" descr="output-onlinetools(4).png"/>
          <p:cNvPicPr>
            <a:picLocks noChangeAspect="1"/>
          </p:cNvPicPr>
          <p:nvPr/>
        </p:nvPicPr>
        <p:blipFill>
          <a:blip r:embed="rId4">
            <a:extLst/>
          </a:blip>
          <a:stretch>
            <a:fillRect/>
          </a:stretch>
        </p:blipFill>
        <p:spPr>
          <a:xfrm>
            <a:off x="18493055" y="7092377"/>
            <a:ext cx="1187990" cy="1089401"/>
          </a:xfrm>
          <a:prstGeom prst="rect">
            <a:avLst/>
          </a:prstGeom>
          <a:ln w="12700">
            <a:miter lim="400000"/>
          </a:ln>
        </p:spPr>
      </p:pic>
      <p:pic>
        <p:nvPicPr>
          <p:cNvPr id="91" name="output-onlinetools(1).png" descr="output-onlinetools(1).png"/>
          <p:cNvPicPr>
            <a:picLocks noChangeAspect="1"/>
          </p:cNvPicPr>
          <p:nvPr/>
        </p:nvPicPr>
        <p:blipFill>
          <a:blip r:embed="rId5">
            <a:extLst/>
          </a:blip>
          <a:stretch>
            <a:fillRect/>
          </a:stretch>
        </p:blipFill>
        <p:spPr>
          <a:xfrm>
            <a:off x="12479702" y="7055422"/>
            <a:ext cx="1278792" cy="1188312"/>
          </a:xfrm>
          <a:prstGeom prst="rect">
            <a:avLst/>
          </a:prstGeom>
          <a:ln w="12700">
            <a:miter lim="400000"/>
          </a:ln>
        </p:spPr>
      </p:pic>
      <p:pic>
        <p:nvPicPr>
          <p:cNvPr id="92" name="output-onlinetools.png" descr="output-onlinetools.png"/>
          <p:cNvPicPr>
            <a:picLocks noChangeAspect="1"/>
          </p:cNvPicPr>
          <p:nvPr/>
        </p:nvPicPr>
        <p:blipFill>
          <a:blip r:embed="rId6">
            <a:extLst/>
          </a:blip>
          <a:stretch>
            <a:fillRect/>
          </a:stretch>
        </p:blipFill>
        <p:spPr>
          <a:xfrm>
            <a:off x="15327011" y="4624250"/>
            <a:ext cx="1187990" cy="1119654"/>
          </a:xfrm>
          <a:prstGeom prst="rect">
            <a:avLst/>
          </a:prstGeom>
          <a:ln w="12700">
            <a:miter lim="400000"/>
          </a:ln>
        </p:spPr>
      </p:pic>
      <p:sp>
        <p:nvSpPr>
          <p:cNvPr id="93" name="object 5"/>
          <p:cNvSpPr txBox="1"/>
          <p:nvPr/>
        </p:nvSpPr>
        <p:spPr>
          <a:xfrm>
            <a:off x="14248277" y="4155927"/>
            <a:ext cx="3396258"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3600"/>
            </a:lvl1pPr>
          </a:lstStyle>
          <a:p>
            <a:pPr/>
            <a:r>
              <a:t>Company</a:t>
            </a:r>
          </a:p>
        </p:txBody>
      </p:sp>
      <p:sp>
        <p:nvSpPr>
          <p:cNvPr id="94" name="object 5"/>
          <p:cNvSpPr txBox="1"/>
          <p:nvPr/>
        </p:nvSpPr>
        <p:spPr>
          <a:xfrm>
            <a:off x="17553926" y="8250108"/>
            <a:ext cx="2300283"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3600"/>
            </a:lvl1pPr>
          </a:lstStyle>
          <a:p>
            <a:pPr/>
            <a:r>
              <a:t>Products</a:t>
            </a:r>
          </a:p>
        </p:txBody>
      </p:sp>
      <p:pic>
        <p:nvPicPr>
          <p:cNvPr id="95" name="Screenshot 2024-12-04 at 15.41.49.png" descr="Screenshot 2024-12-04 at 15.41.49.png"/>
          <p:cNvPicPr>
            <a:picLocks noChangeAspect="1"/>
          </p:cNvPicPr>
          <p:nvPr/>
        </p:nvPicPr>
        <p:blipFill>
          <a:blip r:embed="rId7">
            <a:extLst/>
          </a:blip>
          <a:stretch>
            <a:fillRect/>
          </a:stretch>
        </p:blipFill>
        <p:spPr>
          <a:xfrm>
            <a:off x="15298075" y="10094462"/>
            <a:ext cx="1296663" cy="1337365"/>
          </a:xfrm>
          <a:prstGeom prst="rect">
            <a:avLst/>
          </a:prstGeom>
          <a:ln w="12700">
            <a:miter lim="400000"/>
          </a:ln>
        </p:spPr>
      </p:pic>
      <p:sp>
        <p:nvSpPr>
          <p:cNvPr id="96" name="object 5"/>
          <p:cNvSpPr txBox="1"/>
          <p:nvPr/>
        </p:nvSpPr>
        <p:spPr>
          <a:xfrm>
            <a:off x="14697913" y="11462642"/>
            <a:ext cx="2242986"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3600"/>
            </a:lvl1pPr>
          </a:lstStyle>
          <a:p>
            <a:pPr/>
            <a:r>
              <a:t>Users</a:t>
            </a:r>
          </a:p>
        </p:txBody>
      </p:sp>
      <p:pic>
        <p:nvPicPr>
          <p:cNvPr id="97" name="Screenshot 2024-12-04 at 15.44.57.png" descr="Screenshot 2024-12-04 at 15.44.57.png"/>
          <p:cNvPicPr>
            <a:picLocks noChangeAspect="1"/>
          </p:cNvPicPr>
          <p:nvPr/>
        </p:nvPicPr>
        <p:blipFill>
          <a:blip r:embed="rId8">
            <a:extLst/>
          </a:blip>
          <a:stretch>
            <a:fillRect/>
          </a:stretch>
        </p:blipFill>
        <p:spPr>
          <a:xfrm>
            <a:off x="15327011" y="7206061"/>
            <a:ext cx="1187990" cy="1040151"/>
          </a:xfrm>
          <a:prstGeom prst="rect">
            <a:avLst/>
          </a:prstGeom>
          <a:ln w="12700">
            <a:miter lim="400000"/>
          </a:ln>
        </p:spPr>
      </p:pic>
      <p:sp>
        <p:nvSpPr>
          <p:cNvPr id="98" name="object 5"/>
          <p:cNvSpPr txBox="1"/>
          <p:nvPr/>
        </p:nvSpPr>
        <p:spPr>
          <a:xfrm>
            <a:off x="11561091" y="8250108"/>
            <a:ext cx="2507100"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3600"/>
            </a:lvl1pPr>
          </a:lstStyle>
          <a:p>
            <a:pPr/>
            <a:r>
              <a:t>Auctions</a:t>
            </a:r>
          </a:p>
        </p:txBody>
      </p:sp>
      <p:sp>
        <p:nvSpPr>
          <p:cNvPr id="112" name="Connection Line"/>
          <p:cNvSpPr/>
          <p:nvPr/>
        </p:nvSpPr>
        <p:spPr>
          <a:xfrm>
            <a:off x="13246466" y="5360284"/>
            <a:ext cx="1946187" cy="16951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131" y="10169"/>
                  <a:pt x="10331" y="2969"/>
                  <a:pt x="21600" y="0"/>
                </a:cubicBezTo>
              </a:path>
            </a:pathLst>
          </a:custGeom>
          <a:ln w="50800">
            <a:solidFill>
              <a:srgbClr val="000000"/>
            </a:solidFill>
            <a:headEnd type="triangle"/>
          </a:ln>
          <a:effectLst>
            <a:outerShdw sx="100000" sy="100000" kx="0" ky="0" algn="b" rotWithShape="0" blurRad="38100" dist="20000" dir="5400000">
              <a:srgbClr val="000000">
                <a:alpha val="38000"/>
              </a:srgbClr>
            </a:outerShdw>
          </a:effectLst>
        </p:spPr>
        <p:txBody>
          <a:bodyPr/>
          <a:lstStyle/>
          <a:p>
            <a:pPr/>
          </a:p>
        </p:txBody>
      </p:sp>
      <p:sp>
        <p:nvSpPr>
          <p:cNvPr id="100" name="object 5"/>
          <p:cNvSpPr txBox="1"/>
          <p:nvPr/>
        </p:nvSpPr>
        <p:spPr>
          <a:xfrm>
            <a:off x="11664499" y="5584846"/>
            <a:ext cx="2300283" cy="34622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b="1" spc="-144" sz="2600">
                <a:solidFill>
                  <a:srgbClr val="000000">
                    <a:alpha val="84510"/>
                  </a:srgbClr>
                </a:solidFill>
              </a:defRPr>
            </a:lvl1pPr>
          </a:lstStyle>
          <a:p>
            <a:pPr/>
            <a:r>
              <a:t>Take part to</a:t>
            </a:r>
          </a:p>
        </p:txBody>
      </p:sp>
      <p:sp>
        <p:nvSpPr>
          <p:cNvPr id="113" name="Connection Line"/>
          <p:cNvSpPr/>
          <p:nvPr/>
        </p:nvSpPr>
        <p:spPr>
          <a:xfrm>
            <a:off x="16570520" y="5344376"/>
            <a:ext cx="2236509" cy="1748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6383" y="10297"/>
                  <a:pt x="9183" y="3097"/>
                  <a:pt x="0" y="0"/>
                </a:cubicBezTo>
              </a:path>
            </a:pathLst>
          </a:custGeom>
          <a:ln w="50800">
            <a:solidFill>
              <a:srgbClr val="000000"/>
            </a:solidFill>
            <a:headEnd type="triangle"/>
          </a:ln>
          <a:effectLst>
            <a:outerShdw sx="100000" sy="100000" kx="0" ky="0" algn="b" rotWithShape="0" blurRad="38100" dist="20000" dir="5400000">
              <a:srgbClr val="000000">
                <a:alpha val="38000"/>
              </a:srgbClr>
            </a:outerShdw>
          </a:effectLst>
        </p:spPr>
        <p:txBody>
          <a:bodyPr/>
          <a:lstStyle/>
          <a:p>
            <a:pPr/>
          </a:p>
        </p:txBody>
      </p:sp>
      <p:sp>
        <p:nvSpPr>
          <p:cNvPr id="102" name="object 5"/>
          <p:cNvSpPr txBox="1"/>
          <p:nvPr/>
        </p:nvSpPr>
        <p:spPr>
          <a:xfrm>
            <a:off x="17197021" y="5584846"/>
            <a:ext cx="2300283" cy="34622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b="1" spc="-144" sz="2600">
                <a:solidFill>
                  <a:srgbClr val="000000">
                    <a:alpha val="84510"/>
                  </a:srgbClr>
                </a:solidFill>
              </a:defRPr>
            </a:lvl1pPr>
          </a:lstStyle>
          <a:p>
            <a:pPr/>
            <a:r>
              <a:t>Pricing</a:t>
            </a:r>
          </a:p>
        </p:txBody>
      </p:sp>
      <p:sp>
        <p:nvSpPr>
          <p:cNvPr id="103" name="object 5"/>
          <p:cNvSpPr txBox="1"/>
          <p:nvPr/>
        </p:nvSpPr>
        <p:spPr>
          <a:xfrm>
            <a:off x="14502356" y="8250108"/>
            <a:ext cx="2507100"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3600"/>
            </a:lvl1pPr>
          </a:lstStyle>
          <a:p>
            <a:pPr/>
            <a:r>
              <a:t>Ad slots</a:t>
            </a:r>
          </a:p>
        </p:txBody>
      </p:sp>
      <p:sp>
        <p:nvSpPr>
          <p:cNvPr id="104" name="Line"/>
          <p:cNvSpPr/>
          <p:nvPr/>
        </p:nvSpPr>
        <p:spPr>
          <a:xfrm>
            <a:off x="15909076" y="5838427"/>
            <a:ext cx="1" cy="1273111"/>
          </a:xfrm>
          <a:prstGeom prst="line">
            <a:avLst/>
          </a:prstGeom>
          <a:ln w="50800">
            <a:solidFill>
              <a:srgbClr val="000000"/>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105" name="object 5"/>
          <p:cNvSpPr txBox="1"/>
          <p:nvPr/>
        </p:nvSpPr>
        <p:spPr>
          <a:xfrm>
            <a:off x="15245543" y="6146820"/>
            <a:ext cx="2242986" cy="57029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lnSpc>
                <a:spcPct val="40000"/>
              </a:lnSpc>
              <a:spcBef>
                <a:spcPts val="100"/>
              </a:spcBef>
              <a:defRPr b="1" spc="-144" sz="2600">
                <a:solidFill>
                  <a:srgbClr val="000000">
                    <a:alpha val="84510"/>
                  </a:srgbClr>
                </a:solidFill>
              </a:defRPr>
            </a:pPr>
            <a:r>
              <a:t>Uses </a:t>
            </a:r>
          </a:p>
          <a:p>
            <a:pPr indent="795019">
              <a:lnSpc>
                <a:spcPct val="40000"/>
              </a:lnSpc>
              <a:spcBef>
                <a:spcPts val="100"/>
              </a:spcBef>
              <a:defRPr b="1" spc="-144" sz="2600">
                <a:solidFill>
                  <a:srgbClr val="000000">
                    <a:alpha val="84510"/>
                  </a:srgbClr>
                </a:solidFill>
              </a:defRPr>
            </a:pPr>
            <a:r>
              <a:t>won slots</a:t>
            </a:r>
          </a:p>
        </p:txBody>
      </p:sp>
      <p:sp>
        <p:nvSpPr>
          <p:cNvPr id="106" name="Line"/>
          <p:cNvSpPr/>
          <p:nvPr/>
        </p:nvSpPr>
        <p:spPr>
          <a:xfrm>
            <a:off x="13919671" y="7858720"/>
            <a:ext cx="1187989" cy="1"/>
          </a:xfrm>
          <a:prstGeom prst="line">
            <a:avLst/>
          </a:prstGeom>
          <a:ln w="50800">
            <a:solidFill>
              <a:srgbClr val="000000"/>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107" name="object 5"/>
          <p:cNvSpPr txBox="1"/>
          <p:nvPr/>
        </p:nvSpPr>
        <p:spPr>
          <a:xfrm>
            <a:off x="13174091" y="7413166"/>
            <a:ext cx="2300283" cy="3462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b="1" spc="-144" sz="2600">
                <a:solidFill>
                  <a:srgbClr val="000000">
                    <a:alpha val="84510"/>
                  </a:srgbClr>
                </a:solidFill>
              </a:defRPr>
            </a:lvl1pPr>
          </a:lstStyle>
          <a:p>
            <a:pPr/>
            <a:r>
              <a:t>Are sold</a:t>
            </a:r>
          </a:p>
        </p:txBody>
      </p:sp>
      <p:sp>
        <p:nvSpPr>
          <p:cNvPr id="108" name="Line"/>
          <p:cNvSpPr/>
          <p:nvPr/>
        </p:nvSpPr>
        <p:spPr>
          <a:xfrm flipV="1">
            <a:off x="15921006" y="8735163"/>
            <a:ext cx="1" cy="1273111"/>
          </a:xfrm>
          <a:prstGeom prst="line">
            <a:avLst/>
          </a:prstGeom>
          <a:ln w="50800">
            <a:solidFill>
              <a:srgbClr val="000000"/>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109" name="object 5"/>
          <p:cNvSpPr txBox="1"/>
          <p:nvPr/>
        </p:nvSpPr>
        <p:spPr>
          <a:xfrm>
            <a:off x="14554965" y="9241485"/>
            <a:ext cx="2300283" cy="34622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b="1" spc="-144" sz="2600">
                <a:solidFill>
                  <a:srgbClr val="000000">
                    <a:alpha val="84510"/>
                  </a:srgbClr>
                </a:solidFill>
              </a:defRPr>
            </a:lvl1pPr>
          </a:lstStyle>
          <a:p>
            <a:pPr/>
            <a:r>
              <a:t>See</a:t>
            </a:r>
          </a:p>
        </p:txBody>
      </p:sp>
      <p:sp>
        <p:nvSpPr>
          <p:cNvPr id="114" name="Connection Line"/>
          <p:cNvSpPr/>
          <p:nvPr/>
        </p:nvSpPr>
        <p:spPr>
          <a:xfrm>
            <a:off x="16856318" y="8743848"/>
            <a:ext cx="2073556" cy="22892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9947" y="11751"/>
                  <a:pt x="12747" y="18951"/>
                  <a:pt x="0" y="21600"/>
                </a:cubicBezTo>
              </a:path>
            </a:pathLst>
          </a:custGeom>
          <a:ln w="50800">
            <a:solidFill>
              <a:srgbClr val="000000"/>
            </a:solidFill>
            <a:headEnd type="triangle"/>
          </a:ln>
          <a:effectLst>
            <a:outerShdw sx="100000" sy="100000" kx="0" ky="0" algn="b" rotWithShape="0" blurRad="38100" dist="20000" dir="5400000">
              <a:srgbClr val="000000">
                <a:alpha val="38000"/>
              </a:srgbClr>
            </a:outerShdw>
          </a:effectLst>
        </p:spPr>
        <p:txBody>
          <a:bodyPr/>
          <a:lstStyle/>
          <a:p>
            <a:pPr/>
          </a:p>
        </p:txBody>
      </p:sp>
      <p:sp>
        <p:nvSpPr>
          <p:cNvPr id="111" name="object 5"/>
          <p:cNvSpPr txBox="1"/>
          <p:nvPr/>
        </p:nvSpPr>
        <p:spPr>
          <a:xfrm>
            <a:off x="17553926" y="10324597"/>
            <a:ext cx="2300283" cy="34622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b="1" spc="-144" sz="2600">
                <a:solidFill>
                  <a:srgbClr val="000000">
                    <a:alpha val="84510"/>
                  </a:srgbClr>
                </a:solidFill>
              </a:defRPr>
            </a:lvl1pPr>
          </a:lstStyle>
          <a:p>
            <a:pPr/>
            <a:r>
              <a:t>Buy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2" name="Immagine 4" descr="Immagine 4"/>
          <p:cNvPicPr>
            <a:picLocks noChangeAspect="1"/>
          </p:cNvPicPr>
          <p:nvPr/>
        </p:nvPicPr>
        <p:blipFill>
          <a:blip r:embed="rId2">
            <a:extLst/>
          </a:blip>
          <a:stretch>
            <a:fillRect/>
          </a:stretch>
        </p:blipFill>
        <p:spPr>
          <a:xfrm>
            <a:off x="374650" y="111125"/>
            <a:ext cx="4980021" cy="1267864"/>
          </a:xfrm>
          <a:prstGeom prst="rect">
            <a:avLst/>
          </a:prstGeom>
          <a:ln w="12700">
            <a:miter lim="400000"/>
          </a:ln>
        </p:spPr>
      </p:pic>
      <p:sp>
        <p:nvSpPr>
          <p:cNvPr id="363" name="object 5"/>
          <p:cNvSpPr txBox="1"/>
          <p:nvPr/>
        </p:nvSpPr>
        <p:spPr>
          <a:xfrm>
            <a:off x="14019128" y="242803"/>
            <a:ext cx="608497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vl1pPr>
          </a:lstStyle>
          <a:p>
            <a:pPr/>
            <a:r>
              <a:t>       OLA - Project Assignment</a:t>
            </a:r>
          </a:p>
        </p:txBody>
      </p:sp>
      <p:sp>
        <p:nvSpPr>
          <p:cNvPr id="364" name="Connettore diritto 7"/>
          <p:cNvSpPr/>
          <p:nvPr/>
        </p:nvSpPr>
        <p:spPr>
          <a:xfrm>
            <a:off x="374650" y="1558925"/>
            <a:ext cx="19354800" cy="0"/>
          </a:xfrm>
          <a:prstGeom prst="line">
            <a:avLst/>
          </a:prstGeom>
          <a:ln>
            <a:solidFill>
              <a:srgbClr val="000000"/>
            </a:solidFill>
          </a:ln>
        </p:spPr>
        <p:txBody>
          <a:bodyPr lIns="45719" rIns="45719"/>
          <a:lstStyle/>
          <a:p>
            <a:pPr/>
          </a:p>
        </p:txBody>
      </p:sp>
      <p:sp>
        <p:nvSpPr>
          <p:cNvPr id="365" name="object 5"/>
          <p:cNvSpPr txBox="1"/>
          <p:nvPr/>
        </p:nvSpPr>
        <p:spPr>
          <a:xfrm>
            <a:off x="10531671" y="733425"/>
            <a:ext cx="9572429"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atin typeface="Calibri Light"/>
                <a:ea typeface="Calibri Light"/>
                <a:cs typeface="Calibri Light"/>
                <a:sym typeface="Calibri Light"/>
              </a:defRPr>
            </a:lvl1pPr>
          </a:lstStyle>
          <a:p>
            <a:pPr/>
            <a:r>
              <a:t>N. Balestrieri, A. Bertogalli, F. Cavalieri, N. Tombini</a:t>
            </a:r>
          </a:p>
        </p:txBody>
      </p:sp>
      <p:sp>
        <p:nvSpPr>
          <p:cNvPr id="366" name="object 5"/>
          <p:cNvSpPr txBox="1"/>
          <p:nvPr/>
        </p:nvSpPr>
        <p:spPr>
          <a:xfrm>
            <a:off x="-393701" y="1939713"/>
            <a:ext cx="17081008" cy="915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7200"/>
            </a:lvl1pPr>
          </a:lstStyle>
          <a:p>
            <a:pPr/>
            <a:r>
              <a:t>Non-stationary environment - Two products</a:t>
            </a:r>
          </a:p>
        </p:txBody>
      </p:sp>
      <p:sp>
        <p:nvSpPr>
          <p:cNvPr id="367" name="object 5"/>
          <p:cNvSpPr txBox="1"/>
          <p:nvPr/>
        </p:nvSpPr>
        <p:spPr>
          <a:xfrm>
            <a:off x="-373578" y="3231529"/>
            <a:ext cx="20075481" cy="188640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200" sz="3600"/>
            </a:pPr>
            <a:r>
              <a:t>Here we are considering  a two-item stochastic pricing environment. In particular, the seller proposes two items </a:t>
            </a:r>
            <a14:m>
              <m:oMath>
                <m:sSub>
                  <m:e>
                    <m:r>
                      <a:rPr xmlns:a="http://schemas.openxmlformats.org/drawingml/2006/main" sz="3900" i="1">
                        <a:solidFill>
                          <a:srgbClr val="000000"/>
                        </a:solidFill>
                        <a:latin typeface="Cambria Math" panose="02040503050406030204" pitchFamily="18" charset="0"/>
                      </a:rPr>
                      <m:t>i</m:t>
                    </m:r>
                  </m:e>
                  <m:sub>
                    <m:r>
                      <a:rPr xmlns:a="http://schemas.openxmlformats.org/drawingml/2006/main" sz="3900" i="1">
                        <a:solidFill>
                          <a:srgbClr val="000000"/>
                        </a:solidFill>
                        <a:latin typeface="Cambria Math" panose="02040503050406030204" pitchFamily="18" charset="0"/>
                      </a:rPr>
                      <m:t>1</m:t>
                    </m:r>
                  </m:sub>
                </m:sSub>
              </m:oMath>
            </a14:m>
            <a:r>
              <a:t> and </a:t>
            </a:r>
            <a14:m>
              <m:oMath>
                <m:sSub>
                  <m:e>
                    <m:r>
                      <a:rPr xmlns:a="http://schemas.openxmlformats.org/drawingml/2006/main" sz="3900" i="1">
                        <a:solidFill>
                          <a:srgbClr val="000000"/>
                        </a:solidFill>
                        <a:latin typeface="Cambria Math" panose="02040503050406030204" pitchFamily="18" charset="0"/>
                      </a:rPr>
                      <m:t>i</m:t>
                    </m:r>
                  </m:e>
                  <m:sub>
                    <m:r>
                      <a:rPr xmlns:a="http://schemas.openxmlformats.org/drawingml/2006/main" sz="3900" i="1">
                        <a:solidFill>
                          <a:srgbClr val="000000"/>
                        </a:solidFill>
                        <a:latin typeface="Cambria Math" panose="02040503050406030204" pitchFamily="18" charset="0"/>
                      </a:rPr>
                      <m:t>2</m:t>
                    </m:r>
                  </m:sub>
                </m:sSub>
              </m:oMath>
            </a14:m>
            <a:r>
              <a:t>  the demand curve </a:t>
            </a:r>
            <a14:m>
              <m:oMath>
                <m:r>
                  <a:rPr xmlns:a="http://schemas.openxmlformats.org/drawingml/2006/main" sz="3900" i="1">
                    <a:solidFill>
                      <a:srgbClr val="000000"/>
                    </a:solidFill>
                    <a:latin typeface="Cambria Math" panose="02040503050406030204" pitchFamily="18" charset="0"/>
                  </a:rPr>
                  <m:t>D</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p</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p</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oMath>
            </a14:m>
            <a:r>
              <a:t> is a two variable function + noise that specifies how many buyers will buy product </a:t>
            </a:r>
            <a14:m>
              <m:oMath>
                <m:sSub>
                  <m:e>
                    <m:r>
                      <a:rPr xmlns:a="http://schemas.openxmlformats.org/drawingml/2006/main" sz="3900" i="1">
                        <a:solidFill>
                          <a:srgbClr val="000000"/>
                        </a:solidFill>
                        <a:latin typeface="Cambria Math" panose="02040503050406030204" pitchFamily="18" charset="0"/>
                      </a:rPr>
                      <m:t>i</m:t>
                    </m:r>
                  </m:e>
                  <m:sub>
                    <m:r>
                      <a:rPr xmlns:a="http://schemas.openxmlformats.org/drawingml/2006/main" sz="3900" i="1">
                        <a:solidFill>
                          <a:srgbClr val="000000"/>
                        </a:solidFill>
                        <a:latin typeface="Cambria Math" panose="02040503050406030204" pitchFamily="18" charset="0"/>
                      </a:rPr>
                      <m:t>1</m:t>
                    </m:r>
                  </m:sub>
                </m:sSub>
              </m:oMath>
            </a14:m>
            <a:r>
              <a:t> and how many will buy product </a:t>
            </a:r>
            <a14:m>
              <m:oMath>
                <m:sSub>
                  <m:e>
                    <m:r>
                      <a:rPr xmlns:a="http://schemas.openxmlformats.org/drawingml/2006/main" sz="3900" i="1">
                        <a:solidFill>
                          <a:srgbClr val="000000"/>
                        </a:solidFill>
                        <a:latin typeface="Cambria Math" panose="02040503050406030204" pitchFamily="18" charset="0"/>
                      </a:rPr>
                      <m:t>i</m:t>
                    </m:r>
                  </m:e>
                  <m:sub>
                    <m:r>
                      <a:rPr xmlns:a="http://schemas.openxmlformats.org/drawingml/2006/main" sz="3900" i="1">
                        <a:solidFill>
                          <a:srgbClr val="000000"/>
                        </a:solidFill>
                        <a:latin typeface="Cambria Math" panose="02040503050406030204" pitchFamily="18" charset="0"/>
                      </a:rPr>
                      <m:t>2</m:t>
                    </m:r>
                  </m:sub>
                </m:sSub>
              </m:oMath>
            </a14:m>
            <a:r>
              <a:t> depending on price </a:t>
            </a:r>
            <a14:m>
              <m:oMath>
                <m:sSub>
                  <m:e>
                    <m:r>
                      <a:rPr xmlns:a="http://schemas.openxmlformats.org/drawingml/2006/main" sz="3900" i="1">
                        <a:solidFill>
                          <a:srgbClr val="000000"/>
                        </a:solidFill>
                        <a:latin typeface="Cambria Math" panose="02040503050406030204" pitchFamily="18" charset="0"/>
                      </a:rPr>
                      <m:t>p</m:t>
                    </m:r>
                  </m:e>
                  <m:sub>
                    <m:r>
                      <a:rPr xmlns:a="http://schemas.openxmlformats.org/drawingml/2006/main" sz="3900" i="1">
                        <a:solidFill>
                          <a:srgbClr val="000000"/>
                        </a:solidFill>
                        <a:latin typeface="Cambria Math" panose="02040503050406030204" pitchFamily="18" charset="0"/>
                      </a:rPr>
                      <m:t>1</m:t>
                    </m:r>
                  </m:sub>
                </m:sSub>
              </m:oMath>
            </a14:m>
            <a:r>
              <a:t> of product </a:t>
            </a:r>
            <a14:m>
              <m:oMath>
                <m:sSub>
                  <m:e>
                    <m:r>
                      <a:rPr xmlns:a="http://schemas.openxmlformats.org/drawingml/2006/main" sz="3900" i="1">
                        <a:solidFill>
                          <a:srgbClr val="000000"/>
                        </a:solidFill>
                        <a:latin typeface="Cambria Math" panose="02040503050406030204" pitchFamily="18" charset="0"/>
                      </a:rPr>
                      <m:t>i</m:t>
                    </m:r>
                  </m:e>
                  <m:sub>
                    <m:r>
                      <a:rPr xmlns:a="http://schemas.openxmlformats.org/drawingml/2006/main" sz="3900" i="1">
                        <a:solidFill>
                          <a:srgbClr val="000000"/>
                        </a:solidFill>
                        <a:latin typeface="Cambria Math" panose="02040503050406030204" pitchFamily="18" charset="0"/>
                      </a:rPr>
                      <m:t>1</m:t>
                    </m:r>
                  </m:sub>
                </m:sSub>
              </m:oMath>
            </a14:m>
            <a:r>
              <a:t> and price </a:t>
            </a:r>
            <a14:m>
              <m:oMath>
                <m:sSub>
                  <m:e>
                    <m:r>
                      <a:rPr xmlns:a="http://schemas.openxmlformats.org/drawingml/2006/main" sz="3900" i="1">
                        <a:solidFill>
                          <a:srgbClr val="000000"/>
                        </a:solidFill>
                        <a:latin typeface="Cambria Math" panose="02040503050406030204" pitchFamily="18" charset="0"/>
                      </a:rPr>
                      <m:t>p</m:t>
                    </m:r>
                  </m:e>
                  <m:sub>
                    <m:r>
                      <a:rPr xmlns:a="http://schemas.openxmlformats.org/drawingml/2006/main" sz="3900" i="1">
                        <a:solidFill>
                          <a:srgbClr val="000000"/>
                        </a:solidFill>
                        <a:latin typeface="Cambria Math" panose="02040503050406030204" pitchFamily="18" charset="0"/>
                      </a:rPr>
                      <m:t>2</m:t>
                    </m:r>
                  </m:sub>
                </m:sSub>
              </m:oMath>
            </a14:m>
            <a:r>
              <a:t> of product </a:t>
            </a:r>
            <a14:m>
              <m:oMath>
                <m:sSub>
                  <m:e>
                    <m:r>
                      <a:rPr xmlns:a="http://schemas.openxmlformats.org/drawingml/2006/main" sz="3900" i="1">
                        <a:solidFill>
                          <a:srgbClr val="000000"/>
                        </a:solidFill>
                        <a:latin typeface="Cambria Math" panose="02040503050406030204" pitchFamily="18" charset="0"/>
                      </a:rPr>
                      <m:t>i</m:t>
                    </m:r>
                  </m:e>
                  <m:sub>
                    <m:r>
                      <a:rPr xmlns:a="http://schemas.openxmlformats.org/drawingml/2006/main" sz="3900" i="1">
                        <a:solidFill>
                          <a:srgbClr val="000000"/>
                        </a:solidFill>
                        <a:latin typeface="Cambria Math" panose="02040503050406030204" pitchFamily="18" charset="0"/>
                      </a:rPr>
                      <m:t>2</m:t>
                    </m:r>
                  </m:sub>
                </m:sSub>
              </m:oMath>
            </a14:m>
            <a:r>
              <a:t>.</a:t>
            </a:r>
          </a:p>
        </p:txBody>
      </p:sp>
      <p:sp>
        <p:nvSpPr>
          <p:cNvPr id="368" name="Rectangle"/>
          <p:cNvSpPr/>
          <p:nvPr/>
        </p:nvSpPr>
        <p:spPr>
          <a:xfrm rot="16200000">
            <a:off x="-1359555" y="8503120"/>
            <a:ext cx="6718725" cy="231662"/>
          </a:xfrm>
          <a:prstGeom prst="rect">
            <a:avLst/>
          </a:prstGeom>
          <a:solidFill>
            <a:srgbClr val="FFFFFF"/>
          </a:solidFill>
          <a:ln w="12700">
            <a:miter lim="400000"/>
          </a:ln>
        </p:spPr>
        <p:txBody>
          <a:bodyPr lIns="45719" rIns="45719" anchor="ctr"/>
          <a:lstStyle/>
          <a:p>
            <a:pPr/>
          </a:p>
        </p:txBody>
      </p:sp>
      <p:sp>
        <p:nvSpPr>
          <p:cNvPr id="369" name="object 5"/>
          <p:cNvSpPr txBox="1"/>
          <p:nvPr/>
        </p:nvSpPr>
        <p:spPr>
          <a:xfrm>
            <a:off x="2387173" y="10369836"/>
            <a:ext cx="6084972" cy="3236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40 - The profit curve for the product 1.</a:t>
            </a:r>
          </a:p>
        </p:txBody>
      </p:sp>
      <p:sp>
        <p:nvSpPr>
          <p:cNvPr id="370" name="Rectangle"/>
          <p:cNvSpPr/>
          <p:nvPr/>
        </p:nvSpPr>
        <p:spPr>
          <a:xfrm>
            <a:off x="-637614" y="5423174"/>
            <a:ext cx="6718725" cy="231663"/>
          </a:xfrm>
          <a:prstGeom prst="rect">
            <a:avLst/>
          </a:prstGeom>
          <a:solidFill>
            <a:srgbClr val="FFFFFF"/>
          </a:solidFill>
          <a:ln w="12700">
            <a:miter lim="400000"/>
          </a:ln>
        </p:spPr>
        <p:txBody>
          <a:bodyPr lIns="45719" rIns="45719" anchor="ctr"/>
          <a:lstStyle/>
          <a:p>
            <a:pPr/>
          </a:p>
        </p:txBody>
      </p:sp>
      <p:sp>
        <p:nvSpPr>
          <p:cNvPr id="371" name="Rectangle"/>
          <p:cNvSpPr/>
          <p:nvPr/>
        </p:nvSpPr>
        <p:spPr>
          <a:xfrm>
            <a:off x="2697141" y="9679084"/>
            <a:ext cx="6718725" cy="231662"/>
          </a:xfrm>
          <a:prstGeom prst="rect">
            <a:avLst/>
          </a:prstGeom>
          <a:solidFill>
            <a:srgbClr val="FFFFFF"/>
          </a:solidFill>
          <a:ln w="12700">
            <a:miter lim="400000"/>
          </a:ln>
        </p:spPr>
        <p:txBody>
          <a:bodyPr lIns="45719" rIns="45719" anchor="ctr"/>
          <a:lstStyle/>
          <a:p>
            <a:pPr/>
          </a:p>
        </p:txBody>
      </p:sp>
      <p:sp>
        <p:nvSpPr>
          <p:cNvPr id="372" name="Rectangle"/>
          <p:cNvSpPr/>
          <p:nvPr/>
        </p:nvSpPr>
        <p:spPr>
          <a:xfrm>
            <a:off x="10370608" y="9743435"/>
            <a:ext cx="7338663" cy="208450"/>
          </a:xfrm>
          <a:prstGeom prst="rect">
            <a:avLst/>
          </a:prstGeom>
          <a:solidFill>
            <a:srgbClr val="FFFFFF"/>
          </a:solidFill>
          <a:ln w="12700">
            <a:miter lim="400000"/>
          </a:ln>
        </p:spPr>
        <p:txBody>
          <a:bodyPr lIns="45719" rIns="45719" anchor="ctr"/>
          <a:lstStyle/>
          <a:p>
            <a:pPr/>
          </a:p>
        </p:txBody>
      </p:sp>
      <p:sp>
        <p:nvSpPr>
          <p:cNvPr id="373" name="Rectangle"/>
          <p:cNvSpPr/>
          <p:nvPr/>
        </p:nvSpPr>
        <p:spPr>
          <a:xfrm rot="16200000">
            <a:off x="7062865" y="7481318"/>
            <a:ext cx="4807709" cy="231662"/>
          </a:xfrm>
          <a:prstGeom prst="rect">
            <a:avLst/>
          </a:prstGeom>
          <a:solidFill>
            <a:srgbClr val="FFFFFF"/>
          </a:solidFill>
          <a:ln w="12700">
            <a:miter lim="400000"/>
          </a:ln>
        </p:spPr>
        <p:txBody>
          <a:bodyPr lIns="45719" rIns="45719" anchor="ctr"/>
          <a:lstStyle/>
          <a:p>
            <a:pPr/>
          </a:p>
        </p:txBody>
      </p:sp>
      <p:sp>
        <p:nvSpPr>
          <p:cNvPr id="374" name="Rectangle"/>
          <p:cNvSpPr/>
          <p:nvPr/>
        </p:nvSpPr>
        <p:spPr>
          <a:xfrm>
            <a:off x="320615" y="5134700"/>
            <a:ext cx="6718725" cy="231662"/>
          </a:xfrm>
          <a:prstGeom prst="rect">
            <a:avLst/>
          </a:prstGeom>
          <a:solidFill>
            <a:srgbClr val="FFFFFF"/>
          </a:solidFill>
          <a:ln w="12700">
            <a:miter lim="400000"/>
          </a:ln>
        </p:spPr>
        <p:txBody>
          <a:bodyPr lIns="45719" rIns="45719" anchor="ctr"/>
          <a:lstStyle/>
          <a:p>
            <a:pPr/>
          </a:p>
        </p:txBody>
      </p:sp>
      <p:sp>
        <p:nvSpPr>
          <p:cNvPr id="375" name="Rectangle"/>
          <p:cNvSpPr/>
          <p:nvPr/>
        </p:nvSpPr>
        <p:spPr>
          <a:xfrm rot="16200000">
            <a:off x="1159532" y="7563352"/>
            <a:ext cx="4345279" cy="231662"/>
          </a:xfrm>
          <a:prstGeom prst="rect">
            <a:avLst/>
          </a:prstGeom>
          <a:solidFill>
            <a:srgbClr val="FFFFFF"/>
          </a:solidFill>
          <a:ln w="12700">
            <a:miter lim="400000"/>
          </a:ln>
        </p:spPr>
        <p:txBody>
          <a:bodyPr lIns="45719" rIns="45719" anchor="ctr"/>
          <a:lstStyle/>
          <a:p>
            <a:pPr/>
          </a:p>
        </p:txBody>
      </p:sp>
      <p:sp>
        <p:nvSpPr>
          <p:cNvPr id="376" name="object 5"/>
          <p:cNvSpPr txBox="1"/>
          <p:nvPr/>
        </p:nvSpPr>
        <p:spPr>
          <a:xfrm>
            <a:off x="11509630" y="10369836"/>
            <a:ext cx="5832956" cy="3236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41 -  The profit curve for the product 2.</a:t>
            </a:r>
          </a:p>
        </p:txBody>
      </p:sp>
      <p:sp>
        <p:nvSpPr>
          <p:cNvPr id="377" name="Rectangle"/>
          <p:cNvSpPr/>
          <p:nvPr/>
        </p:nvSpPr>
        <p:spPr>
          <a:xfrm>
            <a:off x="10680577" y="5084029"/>
            <a:ext cx="6718725" cy="231662"/>
          </a:xfrm>
          <a:prstGeom prst="rect">
            <a:avLst/>
          </a:prstGeom>
          <a:solidFill>
            <a:srgbClr val="FFFFFF"/>
          </a:solidFill>
          <a:ln w="12700">
            <a:miter lim="400000"/>
          </a:ln>
        </p:spPr>
        <p:txBody>
          <a:bodyPr lIns="45719" rIns="45719" anchor="ctr"/>
          <a:lstStyle/>
          <a:p>
            <a:pPr/>
          </a:p>
        </p:txBody>
      </p:sp>
      <p:sp>
        <p:nvSpPr>
          <p:cNvPr id="378" name="Rectangle"/>
          <p:cNvSpPr/>
          <p:nvPr/>
        </p:nvSpPr>
        <p:spPr>
          <a:xfrm>
            <a:off x="10370608" y="9743435"/>
            <a:ext cx="7338663" cy="208450"/>
          </a:xfrm>
          <a:prstGeom prst="rect">
            <a:avLst/>
          </a:prstGeom>
          <a:solidFill>
            <a:srgbClr val="FFFFFF"/>
          </a:solidFill>
          <a:ln w="12700">
            <a:miter lim="400000"/>
          </a:ln>
        </p:spPr>
        <p:txBody>
          <a:bodyPr lIns="45719" rIns="45719" anchor="ctr"/>
          <a:lstStyle/>
          <a:p>
            <a:pPr/>
          </a:p>
        </p:txBody>
      </p:sp>
      <p:sp>
        <p:nvSpPr>
          <p:cNvPr id="379" name="Rectangle"/>
          <p:cNvSpPr/>
          <p:nvPr/>
        </p:nvSpPr>
        <p:spPr>
          <a:xfrm>
            <a:off x="10756777" y="5345704"/>
            <a:ext cx="7338662" cy="208450"/>
          </a:xfrm>
          <a:prstGeom prst="rect">
            <a:avLst/>
          </a:prstGeom>
          <a:solidFill>
            <a:srgbClr val="FFFFFF"/>
          </a:solidFill>
          <a:ln w="12700">
            <a:miter lim="400000"/>
          </a:ln>
        </p:spPr>
        <p:txBody>
          <a:bodyPr lIns="45719" rIns="45719" anchor="ctr"/>
          <a:lstStyle/>
          <a:p>
            <a:pPr/>
          </a:p>
        </p:txBody>
      </p:sp>
      <p:sp>
        <p:nvSpPr>
          <p:cNvPr id="380" name="Rectangle"/>
          <p:cNvSpPr/>
          <p:nvPr/>
        </p:nvSpPr>
        <p:spPr>
          <a:xfrm rot="16200000">
            <a:off x="8592260" y="7391584"/>
            <a:ext cx="4841445" cy="231662"/>
          </a:xfrm>
          <a:prstGeom prst="rect">
            <a:avLst/>
          </a:prstGeom>
          <a:solidFill>
            <a:srgbClr val="FFFFFF"/>
          </a:solidFill>
          <a:ln w="12700">
            <a:miter lim="400000"/>
          </a:ln>
        </p:spPr>
        <p:txBody>
          <a:bodyPr lIns="45719" rIns="45719" anchor="ctr"/>
          <a:lstStyle/>
          <a:p>
            <a:pPr/>
          </a:p>
        </p:txBody>
      </p:sp>
      <p:sp>
        <p:nvSpPr>
          <p:cNvPr id="381" name="Rectangle"/>
          <p:cNvSpPr/>
          <p:nvPr/>
        </p:nvSpPr>
        <p:spPr>
          <a:xfrm rot="16200000">
            <a:off x="14791218" y="7292647"/>
            <a:ext cx="4841444" cy="231662"/>
          </a:xfrm>
          <a:prstGeom prst="rect">
            <a:avLst/>
          </a:prstGeom>
          <a:solidFill>
            <a:srgbClr val="FFFFFF"/>
          </a:solidFill>
          <a:ln w="12700">
            <a:miter lim="400000"/>
          </a:ln>
        </p:spPr>
        <p:txBody>
          <a:bodyPr lIns="45719" rIns="45719" anchor="ctr"/>
          <a:lstStyle/>
          <a:p>
            <a:pPr/>
          </a:p>
        </p:txBody>
      </p:sp>
      <p:pic>
        <p:nvPicPr>
          <p:cNvPr id="382" name="Screen Recording 2024-12-10 at 11.47.05.mov" descr="Screen Recording 2024-12-10 at 11.47.05.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2878214" y="5772160"/>
            <a:ext cx="5382042" cy="3814046"/>
          </a:xfrm>
          <a:prstGeom prst="rect">
            <a:avLst/>
          </a:prstGeom>
          <a:ln w="12700">
            <a:miter lim="400000"/>
          </a:ln>
        </p:spPr>
      </p:pic>
      <p:sp>
        <p:nvSpPr>
          <p:cNvPr id="383" name="Rectangle"/>
          <p:cNvSpPr/>
          <p:nvPr/>
        </p:nvSpPr>
        <p:spPr>
          <a:xfrm>
            <a:off x="2387173" y="9464988"/>
            <a:ext cx="7338662" cy="208450"/>
          </a:xfrm>
          <a:prstGeom prst="rect">
            <a:avLst/>
          </a:prstGeom>
          <a:solidFill>
            <a:srgbClr val="FFFFFF"/>
          </a:solidFill>
          <a:ln w="12700">
            <a:miter lim="400000"/>
          </a:ln>
        </p:spPr>
        <p:txBody>
          <a:bodyPr lIns="45719" rIns="45719" anchor="ctr"/>
          <a:lstStyle/>
          <a:p>
            <a:pPr/>
          </a:p>
        </p:txBody>
      </p:sp>
      <p:sp>
        <p:nvSpPr>
          <p:cNvPr id="384" name="Rectangle"/>
          <p:cNvSpPr/>
          <p:nvPr/>
        </p:nvSpPr>
        <p:spPr>
          <a:xfrm rot="16200000">
            <a:off x="6265143" y="7374717"/>
            <a:ext cx="3977274" cy="231662"/>
          </a:xfrm>
          <a:prstGeom prst="rect">
            <a:avLst/>
          </a:prstGeom>
          <a:solidFill>
            <a:srgbClr val="FFFFFF"/>
          </a:solidFill>
          <a:ln w="12700">
            <a:miter lim="400000"/>
          </a:ln>
        </p:spPr>
        <p:txBody>
          <a:bodyPr lIns="45719" rIns="45719" anchor="ctr"/>
          <a:lstStyle/>
          <a:p>
            <a:pPr/>
          </a:p>
        </p:txBody>
      </p:sp>
      <p:sp>
        <p:nvSpPr>
          <p:cNvPr id="385" name="Rectangle"/>
          <p:cNvSpPr/>
          <p:nvPr/>
        </p:nvSpPr>
        <p:spPr>
          <a:xfrm rot="16200000">
            <a:off x="424985" y="7374717"/>
            <a:ext cx="4807710" cy="231662"/>
          </a:xfrm>
          <a:prstGeom prst="rect">
            <a:avLst/>
          </a:prstGeom>
          <a:solidFill>
            <a:srgbClr val="FFFFFF"/>
          </a:solidFill>
          <a:ln w="12700">
            <a:miter lim="400000"/>
          </a:ln>
        </p:spPr>
        <p:txBody>
          <a:bodyPr lIns="45719" rIns="45719" anchor="ctr"/>
          <a:lstStyle/>
          <a:p>
            <a:pPr/>
          </a:p>
        </p:txBody>
      </p:sp>
      <p:sp>
        <p:nvSpPr>
          <p:cNvPr id="386" name="Rectangle"/>
          <p:cNvSpPr/>
          <p:nvPr/>
        </p:nvSpPr>
        <p:spPr>
          <a:xfrm>
            <a:off x="2209872" y="5647298"/>
            <a:ext cx="6718725" cy="231663"/>
          </a:xfrm>
          <a:prstGeom prst="rect">
            <a:avLst/>
          </a:prstGeom>
          <a:solidFill>
            <a:srgbClr val="FFFFFF"/>
          </a:solidFill>
          <a:ln w="12700">
            <a:miter lim="400000"/>
          </a:ln>
        </p:spPr>
        <p:txBody>
          <a:bodyPr lIns="45719" rIns="45719" anchor="ctr"/>
          <a:lstStyle/>
          <a:p>
            <a:pPr/>
          </a:p>
        </p:txBody>
      </p:sp>
      <p:pic>
        <p:nvPicPr>
          <p:cNvPr id="387" name="Screen Recording 2024-12-11 at 16.42.50.mov" descr="Screen Recording 2024-12-11 at 16.42.50.mov"/>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11936097" y="5331009"/>
            <a:ext cx="4980021" cy="4696348"/>
          </a:xfrm>
          <a:prstGeom prst="rect">
            <a:avLst/>
          </a:prstGeom>
          <a:ln w="12700">
            <a:miter lim="400000"/>
          </a:ln>
        </p:spPr>
      </p:pic>
      <p:sp>
        <p:nvSpPr>
          <p:cNvPr id="388" name="Rectangle"/>
          <p:cNvSpPr/>
          <p:nvPr/>
        </p:nvSpPr>
        <p:spPr>
          <a:xfrm>
            <a:off x="11894098" y="9983687"/>
            <a:ext cx="6718725" cy="231662"/>
          </a:xfrm>
          <a:prstGeom prst="rect">
            <a:avLst/>
          </a:prstGeom>
          <a:solidFill>
            <a:srgbClr val="FFFFFF"/>
          </a:solidFill>
          <a:ln w="12700">
            <a:miter lim="400000"/>
          </a:ln>
        </p:spPr>
        <p:txBody>
          <a:bodyPr lIns="45719" rIns="45719" anchor="ctr"/>
          <a:lstStyle/>
          <a:p>
            <a:pPr/>
          </a:p>
        </p:txBody>
      </p:sp>
      <p:sp>
        <p:nvSpPr>
          <p:cNvPr id="389" name="Rectangle"/>
          <p:cNvSpPr/>
          <p:nvPr/>
        </p:nvSpPr>
        <p:spPr>
          <a:xfrm>
            <a:off x="10563828" y="5226361"/>
            <a:ext cx="6718725" cy="231663"/>
          </a:xfrm>
          <a:prstGeom prst="rect">
            <a:avLst/>
          </a:prstGeom>
          <a:solidFill>
            <a:srgbClr val="FFFFFF"/>
          </a:solidFill>
          <a:ln w="12700">
            <a:miter lim="400000"/>
          </a:ln>
        </p:spPr>
        <p:txBody>
          <a:bodyPr lIns="45719" rIns="45719" anchor="ctr"/>
          <a:lstStyle/>
          <a:p>
            <a:pPr/>
          </a:p>
        </p:txBody>
      </p:sp>
      <p:sp>
        <p:nvSpPr>
          <p:cNvPr id="390" name="Rectangle"/>
          <p:cNvSpPr/>
          <p:nvPr/>
        </p:nvSpPr>
        <p:spPr>
          <a:xfrm rot="16200000">
            <a:off x="9872411" y="7563352"/>
            <a:ext cx="3977274" cy="231662"/>
          </a:xfrm>
          <a:prstGeom prst="rect">
            <a:avLst/>
          </a:prstGeom>
          <a:solidFill>
            <a:srgbClr val="FFFFFF"/>
          </a:solidFill>
          <a:ln w="12700">
            <a:miter lim="400000"/>
          </a:ln>
        </p:spPr>
        <p:txBody>
          <a:bodyPr lIns="45719" rIns="45719" anchor="ctr"/>
          <a:lstStyle/>
          <a:p>
            <a:pPr/>
          </a:p>
        </p:txBody>
      </p:sp>
      <p:sp>
        <p:nvSpPr>
          <p:cNvPr id="391" name="Rectangle"/>
          <p:cNvSpPr/>
          <p:nvPr/>
        </p:nvSpPr>
        <p:spPr>
          <a:xfrm rot="16200000">
            <a:off x="15022177" y="7659482"/>
            <a:ext cx="3977274" cy="231662"/>
          </a:xfrm>
          <a:prstGeom prst="rect">
            <a:avLst/>
          </a:prstGeom>
          <a:solidFill>
            <a:srgbClr val="FFFFFF"/>
          </a:solidFill>
          <a:ln w="12700">
            <a:miter lim="400000"/>
          </a:ln>
        </p:spPr>
        <p:txBody>
          <a:bodyPr lIns="45719" rIns="45719"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8083" fill="hold"/>
                                        <p:tgtEl>
                                          <p:spTgt spid="382"/>
                                        </p:tgtEl>
                                      </p:cBhvr>
                                    </p:cmd>
                                  </p:childTnLst>
                                </p:cTn>
                              </p:par>
                            </p:childTnLst>
                          </p:cTn>
                        </p:par>
                        <p:par>
                          <p:cTn id="7" fill="hold">
                            <p:stCondLst>
                              <p:cond delay="8083"/>
                            </p:stCondLst>
                            <p:childTnLst>
                              <p:par>
                                <p:cTn id="8" presetClass="mediacall" nodeType="afterEffect" presetSubtype="0" presetID="1" grpId="2" fill="hold">
                                  <p:stCondLst>
                                    <p:cond delay="0"/>
                                  </p:stCondLst>
                                  <p:childTnLst>
                                    <p:cmd type="call" cmd="playFrom(0.0)">
                                      <p:cBhvr>
                                        <p:cTn id="9" dur="4583" fill="hold"/>
                                        <p:tgtEl>
                                          <p:spTgt spid="38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0" fill="hold" display="0">
                  <p:stCondLst>
                    <p:cond delay="indefinite"/>
                  </p:stCondLst>
                </p:cTn>
                <p:tgtEl>
                  <p:spTgt spid="382"/>
                </p:tgtEl>
              </p:cMediaNode>
            </p:video>
            <p:seq concurrent="1" prevAc="none" nextAc="seek">
              <p:cTn id="11" evtFilter="cancelBubble" nodeType="interactiveSeq" restart="whenNotActive" fill="hold">
                <p:stCondLst>
                  <p:cond delay="0" evt="onClick">
                    <p:tgtEl>
                      <p:spTgt spid="382"/>
                    </p:tgtEl>
                  </p:cond>
                </p:stCondLst>
                <p:endSync delay="0" evt="end">
                  <p:rtn val="all"/>
                </p:endSync>
                <p:childTnLst>
                  <p:par>
                    <p:cTn id="12" fill="hold">
                      <p:stCondLst>
                        <p:cond delay="0"/>
                      </p:stCondLst>
                      <p:childTnLst>
                        <p:par>
                          <p:cTn id="13" fill="hold">
                            <p:stCondLst>
                              <p:cond delay="0"/>
                            </p:stCondLst>
                            <p:childTnLst>
                              <p:par>
                                <p:cTn id="14" presetClass="mediacall" nodeType="clickEffect" presetSubtype="0" presetID="2" fill="hold">
                                  <p:stCondLst>
                                    <p:cond delay="0"/>
                                  </p:stCondLst>
                                  <p:childTnLst>
                                    <p:cmd type="call" cmd="togglePause">
                                      <p:cBhvr>
                                        <p:cTn id="15" dur="1" fill="hold"/>
                                        <p:tgtEl>
                                          <p:spTgt spid="382"/>
                                        </p:tgtEl>
                                      </p:cBhvr>
                                    </p:cmd>
                                  </p:childTnLst>
                                </p:cTn>
                              </p:par>
                            </p:childTnLst>
                          </p:cTn>
                        </p:par>
                      </p:childTnLst>
                    </p:cTn>
                  </p:par>
                </p:childTnLst>
              </p:cTn>
              <p:nextCondLst>
                <p:cond delay="0" evt="onClick">
                  <p:tgtEl>
                    <p:spTgt spid="382"/>
                  </p:tgtEl>
                </p:cond>
              </p:nextCondLst>
            </p:seq>
            <p:video fullScrn="0">
              <p:cMediaNode mute="0" showWhenStopped="1" numSld="1" vol="100000">
                <p:cTn id="16" fill="hold" display="0">
                  <p:stCondLst>
                    <p:cond delay="indefinite"/>
                  </p:stCondLst>
                </p:cTn>
                <p:tgtEl>
                  <p:spTgt spid="387"/>
                </p:tgtEl>
              </p:cMediaNode>
            </p:video>
            <p:seq concurrent="1" prevAc="none" nextAc="seek">
              <p:cTn id="17" evtFilter="cancelBubble" nodeType="interactiveSeq" restart="whenNotActive" fill="hold">
                <p:stCondLst>
                  <p:cond delay="0" evt="onClick">
                    <p:tgtEl>
                      <p:spTgt spid="387"/>
                    </p:tgtEl>
                  </p:cond>
                </p:stCondLst>
                <p:endSync delay="0" evt="end">
                  <p:rtn val="all"/>
                </p:endSync>
                <p:childTnLst>
                  <p:par>
                    <p:cTn id="18" fill="hold">
                      <p:stCondLst>
                        <p:cond delay="0"/>
                      </p:stCondLst>
                      <p:childTnLst>
                        <p:par>
                          <p:cTn id="19" fill="hold">
                            <p:stCondLst>
                              <p:cond delay="0"/>
                            </p:stCondLst>
                            <p:childTnLst>
                              <p:par>
                                <p:cTn id="20" presetClass="mediacall" nodeType="clickEffect" presetSubtype="0" presetID="2" fill="hold">
                                  <p:stCondLst>
                                    <p:cond delay="0"/>
                                  </p:stCondLst>
                                  <p:childTnLst>
                                    <p:cmd type="call" cmd="togglePause">
                                      <p:cBhvr>
                                        <p:cTn id="21" dur="1" fill="hold"/>
                                        <p:tgtEl>
                                          <p:spTgt spid="387"/>
                                        </p:tgtEl>
                                      </p:cBhvr>
                                    </p:cmd>
                                  </p:childTnLst>
                                </p:cTn>
                              </p:par>
                            </p:childTnLst>
                          </p:cTn>
                        </p:par>
                      </p:childTnLst>
                    </p:cTn>
                  </p:par>
                </p:childTnLst>
              </p:cTn>
              <p:nextCondLst>
                <p:cond delay="0" evt="onClick">
                  <p:tgtEl>
                    <p:spTgt spid="38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3" name="Immagine 4" descr="Immagine 4"/>
          <p:cNvPicPr>
            <a:picLocks noChangeAspect="1"/>
          </p:cNvPicPr>
          <p:nvPr/>
        </p:nvPicPr>
        <p:blipFill>
          <a:blip r:embed="rId2">
            <a:extLst/>
          </a:blip>
          <a:stretch>
            <a:fillRect/>
          </a:stretch>
        </p:blipFill>
        <p:spPr>
          <a:xfrm>
            <a:off x="374650" y="111125"/>
            <a:ext cx="4980021" cy="1267864"/>
          </a:xfrm>
          <a:prstGeom prst="rect">
            <a:avLst/>
          </a:prstGeom>
          <a:ln w="12700">
            <a:miter lim="400000"/>
          </a:ln>
        </p:spPr>
      </p:pic>
      <p:sp>
        <p:nvSpPr>
          <p:cNvPr id="394" name="object 5"/>
          <p:cNvSpPr txBox="1"/>
          <p:nvPr/>
        </p:nvSpPr>
        <p:spPr>
          <a:xfrm>
            <a:off x="14019128" y="242803"/>
            <a:ext cx="608497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vl1pPr>
          </a:lstStyle>
          <a:p>
            <a:pPr/>
            <a:r>
              <a:t>       OLA - Project Assignment</a:t>
            </a:r>
          </a:p>
        </p:txBody>
      </p:sp>
      <p:sp>
        <p:nvSpPr>
          <p:cNvPr id="395" name="Connettore diritto 7"/>
          <p:cNvSpPr/>
          <p:nvPr/>
        </p:nvSpPr>
        <p:spPr>
          <a:xfrm>
            <a:off x="374650" y="1558925"/>
            <a:ext cx="19354800" cy="0"/>
          </a:xfrm>
          <a:prstGeom prst="line">
            <a:avLst/>
          </a:prstGeom>
          <a:ln>
            <a:solidFill>
              <a:srgbClr val="000000"/>
            </a:solidFill>
          </a:ln>
        </p:spPr>
        <p:txBody>
          <a:bodyPr lIns="45719" rIns="45719"/>
          <a:lstStyle/>
          <a:p>
            <a:pPr/>
          </a:p>
        </p:txBody>
      </p:sp>
      <p:sp>
        <p:nvSpPr>
          <p:cNvPr id="396" name="object 5"/>
          <p:cNvSpPr txBox="1"/>
          <p:nvPr/>
        </p:nvSpPr>
        <p:spPr>
          <a:xfrm>
            <a:off x="10531671" y="733425"/>
            <a:ext cx="9572429"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atin typeface="Calibri Light"/>
                <a:ea typeface="Calibri Light"/>
                <a:cs typeface="Calibri Light"/>
                <a:sym typeface="Calibri Light"/>
              </a:defRPr>
            </a:lvl1pPr>
          </a:lstStyle>
          <a:p>
            <a:pPr/>
            <a:r>
              <a:t>N. Balestrieri, A. Bertogalli, F. Cavalieri, N. Tombini</a:t>
            </a:r>
          </a:p>
        </p:txBody>
      </p:sp>
      <p:sp>
        <p:nvSpPr>
          <p:cNvPr id="397" name="object 5"/>
          <p:cNvSpPr txBox="1"/>
          <p:nvPr/>
        </p:nvSpPr>
        <p:spPr>
          <a:xfrm>
            <a:off x="-393701" y="1939713"/>
            <a:ext cx="20115727" cy="915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7200"/>
            </a:lvl1pPr>
          </a:lstStyle>
          <a:p>
            <a:pPr/>
            <a:r>
              <a:t>Non-stationary environment - Two products results</a:t>
            </a:r>
          </a:p>
        </p:txBody>
      </p:sp>
      <p:sp>
        <p:nvSpPr>
          <p:cNvPr id="398" name="object 5"/>
          <p:cNvSpPr txBox="1"/>
          <p:nvPr/>
        </p:nvSpPr>
        <p:spPr>
          <a:xfrm>
            <a:off x="-373578" y="3231529"/>
            <a:ext cx="20075481" cy="33828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200" sz="3600"/>
            </a:pPr>
            <a:r>
              <a:t>To model this type of enviroment we used a Gaussian UCB approach, using a Gaussian Regressor to estimate the profit curve, optimizing it along the couple of price </a:t>
            </a:r>
            <a14:m>
              <m:oMath>
                <m:sSub>
                  <m:e>
                    <m:r>
                      <a:rPr xmlns:a="http://schemas.openxmlformats.org/drawingml/2006/main" sz="3900" i="1">
                        <a:solidFill>
                          <a:srgbClr val="000000"/>
                        </a:solidFill>
                        <a:latin typeface="Cambria Math" panose="02040503050406030204" pitchFamily="18" charset="0"/>
                      </a:rPr>
                      <m:t>p</m:t>
                    </m:r>
                  </m:e>
                  <m:sub>
                    <m:r>
                      <a:rPr xmlns:a="http://schemas.openxmlformats.org/drawingml/2006/main" sz="3900" i="1">
                        <a:solidFill>
                          <a:srgbClr val="000000"/>
                        </a:solidFill>
                        <a:latin typeface="Cambria Math" panose="02040503050406030204" pitchFamily="18" charset="0"/>
                      </a:rPr>
                      <m:t>1</m:t>
                    </m:r>
                  </m:sub>
                </m:sSub>
              </m:oMath>
            </a14:m>
            <a:r>
              <a:t>,  </a:t>
            </a:r>
            <a14:m>
              <m:oMath>
                <m:sSub>
                  <m:e>
                    <m:r>
                      <a:rPr xmlns:a="http://schemas.openxmlformats.org/drawingml/2006/main" sz="3900" i="1">
                        <a:solidFill>
                          <a:srgbClr val="000000"/>
                        </a:solidFill>
                        <a:latin typeface="Cambria Math" panose="02040503050406030204" pitchFamily="18" charset="0"/>
                      </a:rPr>
                      <m:t>p</m:t>
                    </m:r>
                  </m:e>
                  <m:sub>
                    <m:r>
                      <a:rPr xmlns:a="http://schemas.openxmlformats.org/drawingml/2006/main" sz="3900" i="1">
                        <a:solidFill>
                          <a:srgbClr val="000000"/>
                        </a:solidFill>
                        <a:latin typeface="Cambria Math" panose="02040503050406030204" pitchFamily="18" charset="0"/>
                      </a:rPr>
                      <m:t>2</m:t>
                    </m:r>
                  </m:sub>
                </m:sSub>
              </m:oMath>
            </a14:m>
            <a:r>
              <a:t>that were be used as arms. This type of approach permitted us to use the same pipeline used at with one product even if the problem has 2 different products.</a:t>
            </a:r>
          </a:p>
          <a:p>
            <a:pPr indent="795019">
              <a:spcBef>
                <a:spcPts val="100"/>
              </a:spcBef>
              <a:defRPr spc="-200" sz="3600"/>
            </a:pPr>
            <a:r>
              <a:t>The settings of this approach are : </a:t>
            </a:r>
          </a:p>
          <a:p>
            <a:pPr indent="795019">
              <a:spcBef>
                <a:spcPts val="100"/>
              </a:spcBef>
              <a:defRPr spc="-200" sz="3600"/>
            </a:pPr>
            <a:r>
              <a:t>- Trials = 1</a:t>
            </a:r>
          </a:p>
          <a:p>
            <a:pPr indent="795019">
              <a:spcBef>
                <a:spcPts val="100"/>
              </a:spcBef>
              <a:defRPr spc="-200" sz="3600"/>
            </a:pPr>
            <a:r>
              <a:t>- T = 300</a:t>
            </a:r>
          </a:p>
        </p:txBody>
      </p:sp>
      <p:sp>
        <p:nvSpPr>
          <p:cNvPr id="399" name="Rectangle"/>
          <p:cNvSpPr/>
          <p:nvPr/>
        </p:nvSpPr>
        <p:spPr>
          <a:xfrm>
            <a:off x="-637614" y="5207274"/>
            <a:ext cx="6718725" cy="231663"/>
          </a:xfrm>
          <a:prstGeom prst="rect">
            <a:avLst/>
          </a:prstGeom>
          <a:solidFill>
            <a:srgbClr val="FFFFFF"/>
          </a:solidFill>
          <a:ln w="12700">
            <a:miter lim="400000"/>
          </a:ln>
        </p:spPr>
        <p:txBody>
          <a:bodyPr lIns="45719" rIns="45719" anchor="ctr"/>
          <a:lstStyle/>
          <a:p>
            <a:pPr/>
          </a:p>
        </p:txBody>
      </p:sp>
      <p:sp>
        <p:nvSpPr>
          <p:cNvPr id="400" name="Rectangle"/>
          <p:cNvSpPr/>
          <p:nvPr/>
        </p:nvSpPr>
        <p:spPr>
          <a:xfrm>
            <a:off x="320615" y="4918800"/>
            <a:ext cx="6718725" cy="231662"/>
          </a:xfrm>
          <a:prstGeom prst="rect">
            <a:avLst/>
          </a:prstGeom>
          <a:solidFill>
            <a:srgbClr val="FFFFFF"/>
          </a:solidFill>
          <a:ln w="12700">
            <a:miter lim="400000"/>
          </a:ln>
        </p:spPr>
        <p:txBody>
          <a:bodyPr lIns="45719" rIns="45719" anchor="ctr"/>
          <a:lstStyle/>
          <a:p>
            <a:pPr/>
          </a:p>
        </p:txBody>
      </p:sp>
      <p:sp>
        <p:nvSpPr>
          <p:cNvPr id="401" name="Rectangle"/>
          <p:cNvSpPr/>
          <p:nvPr/>
        </p:nvSpPr>
        <p:spPr>
          <a:xfrm>
            <a:off x="2209872" y="5431398"/>
            <a:ext cx="6718725" cy="231663"/>
          </a:xfrm>
          <a:prstGeom prst="rect">
            <a:avLst/>
          </a:prstGeom>
          <a:solidFill>
            <a:srgbClr val="FFFFFF"/>
          </a:solidFill>
          <a:ln w="12700">
            <a:miter lim="400000"/>
          </a:ln>
        </p:spPr>
        <p:txBody>
          <a:bodyPr lIns="45719" rIns="45719" anchor="ctr"/>
          <a:lstStyle/>
          <a:p>
            <a:pPr/>
          </a:p>
        </p:txBody>
      </p:sp>
      <p:pic>
        <p:nvPicPr>
          <p:cNvPr id="402" name="Screen Recording 2024-12-10 at 14.45.34.mov" descr="Screen Recording 2024-12-10 at 14.45.34.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575359" y="5141366"/>
            <a:ext cx="5913045" cy="5589043"/>
          </a:xfrm>
          <a:prstGeom prst="rect">
            <a:avLst/>
          </a:prstGeom>
          <a:ln w="12700">
            <a:miter lim="400000"/>
          </a:ln>
        </p:spPr>
      </p:pic>
      <p:sp>
        <p:nvSpPr>
          <p:cNvPr id="403" name="Rectangle"/>
          <p:cNvSpPr/>
          <p:nvPr/>
        </p:nvSpPr>
        <p:spPr>
          <a:xfrm>
            <a:off x="172519" y="10582723"/>
            <a:ext cx="6718725" cy="231662"/>
          </a:xfrm>
          <a:prstGeom prst="rect">
            <a:avLst/>
          </a:prstGeom>
          <a:solidFill>
            <a:srgbClr val="FFFFFF"/>
          </a:solidFill>
          <a:ln w="12700">
            <a:miter lim="400000"/>
          </a:ln>
        </p:spPr>
        <p:txBody>
          <a:bodyPr lIns="45719" rIns="45719" anchor="ctr"/>
          <a:lstStyle/>
          <a:p>
            <a:pPr/>
          </a:p>
        </p:txBody>
      </p:sp>
      <p:sp>
        <p:nvSpPr>
          <p:cNvPr id="404" name="Rectangle"/>
          <p:cNvSpPr/>
          <p:nvPr/>
        </p:nvSpPr>
        <p:spPr>
          <a:xfrm rot="16200000">
            <a:off x="-2555222" y="8118853"/>
            <a:ext cx="6174210" cy="178585"/>
          </a:xfrm>
          <a:prstGeom prst="rect">
            <a:avLst/>
          </a:prstGeom>
          <a:solidFill>
            <a:srgbClr val="FFFFFF"/>
          </a:solidFill>
          <a:ln w="12700">
            <a:miter lim="400000"/>
          </a:ln>
        </p:spPr>
        <p:txBody>
          <a:bodyPr lIns="45719" rIns="45719" anchor="ctr"/>
          <a:lstStyle/>
          <a:p>
            <a:pPr/>
          </a:p>
        </p:txBody>
      </p:sp>
      <p:sp>
        <p:nvSpPr>
          <p:cNvPr id="405" name="Rectangle"/>
          <p:cNvSpPr/>
          <p:nvPr/>
        </p:nvSpPr>
        <p:spPr>
          <a:xfrm>
            <a:off x="553625" y="4956900"/>
            <a:ext cx="6718725" cy="231662"/>
          </a:xfrm>
          <a:prstGeom prst="rect">
            <a:avLst/>
          </a:prstGeom>
          <a:solidFill>
            <a:srgbClr val="FFFFFF"/>
          </a:solidFill>
          <a:ln w="12700">
            <a:miter lim="400000"/>
          </a:ln>
        </p:spPr>
        <p:txBody>
          <a:bodyPr lIns="45719" rIns="45719" anchor="ctr"/>
          <a:lstStyle/>
          <a:p>
            <a:pPr/>
          </a:p>
        </p:txBody>
      </p:sp>
      <p:sp>
        <p:nvSpPr>
          <p:cNvPr id="406" name="Rectangle"/>
          <p:cNvSpPr/>
          <p:nvPr/>
        </p:nvSpPr>
        <p:spPr>
          <a:xfrm rot="16200000">
            <a:off x="3636677" y="7924090"/>
            <a:ext cx="5744034" cy="178585"/>
          </a:xfrm>
          <a:prstGeom prst="rect">
            <a:avLst/>
          </a:prstGeom>
          <a:solidFill>
            <a:srgbClr val="FFFFFF"/>
          </a:solidFill>
          <a:ln w="12700">
            <a:miter lim="400000"/>
          </a:ln>
        </p:spPr>
        <p:txBody>
          <a:bodyPr lIns="45719" rIns="45719" anchor="ctr"/>
          <a:lstStyle/>
          <a:p>
            <a:pPr/>
          </a:p>
        </p:txBody>
      </p:sp>
      <p:sp>
        <p:nvSpPr>
          <p:cNvPr id="407" name="object 5"/>
          <p:cNvSpPr txBox="1"/>
          <p:nvPr/>
        </p:nvSpPr>
        <p:spPr>
          <a:xfrm>
            <a:off x="1334409" y="11356561"/>
            <a:ext cx="4394945" cy="3236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42 - Estimated profit curve.</a:t>
            </a:r>
          </a:p>
        </p:txBody>
      </p:sp>
      <p:pic>
        <p:nvPicPr>
          <p:cNvPr id="408" name="pasted-movie.png" descr="pasted-movie.png"/>
          <p:cNvPicPr>
            <a:picLocks noChangeAspect="1"/>
          </p:cNvPicPr>
          <p:nvPr/>
        </p:nvPicPr>
        <p:blipFill>
          <a:blip r:embed="rId6">
            <a:extLst/>
          </a:blip>
          <a:stretch>
            <a:fillRect/>
          </a:stretch>
        </p:blipFill>
        <p:spPr>
          <a:xfrm>
            <a:off x="7164517" y="5513733"/>
            <a:ext cx="12698927" cy="5517657"/>
          </a:xfrm>
          <a:prstGeom prst="rect">
            <a:avLst/>
          </a:prstGeom>
          <a:ln w="12700">
            <a:miter lim="400000"/>
          </a:ln>
        </p:spPr>
      </p:pic>
      <p:sp>
        <p:nvSpPr>
          <p:cNvPr id="409" name="object 5"/>
          <p:cNvSpPr txBox="1"/>
          <p:nvPr/>
        </p:nvSpPr>
        <p:spPr>
          <a:xfrm>
            <a:off x="9828862" y="11356561"/>
            <a:ext cx="5260600" cy="3236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43 - GP-UCB cumulated regret.</a:t>
            </a:r>
          </a:p>
        </p:txBody>
      </p:sp>
      <p:sp>
        <p:nvSpPr>
          <p:cNvPr id="410" name="object 5"/>
          <p:cNvSpPr txBox="1"/>
          <p:nvPr/>
        </p:nvSpPr>
        <p:spPr>
          <a:xfrm>
            <a:off x="9935056" y="5310617"/>
            <a:ext cx="20075481" cy="34622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44" sz="2600"/>
            </a:lvl1pPr>
          </a:lstStyle>
          <a:p>
            <a:pPr/>
            <a:r>
              <a:t>Trials = 1, T = 300, Cost = 0.3</a:t>
            </a:r>
          </a:p>
        </p:txBody>
      </p:sp>
      <p:sp>
        <p:nvSpPr>
          <p:cNvPr id="411" name="object 5"/>
          <p:cNvSpPr txBox="1"/>
          <p:nvPr/>
        </p:nvSpPr>
        <p:spPr>
          <a:xfrm>
            <a:off x="1490971" y="5310617"/>
            <a:ext cx="20075481" cy="34622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44" sz="2600"/>
            </a:lvl1pPr>
          </a:lstStyle>
          <a:p>
            <a:pPr/>
            <a:r>
              <a:t>Trials = 1, T = 300, Cost = 0.3</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6645" fill="hold"/>
                                        <p:tgtEl>
                                          <p:spTgt spid="40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402"/>
                </p:tgtEl>
              </p:cMediaNode>
            </p:video>
            <p:seq concurrent="1" prevAc="none" nextAc="seek">
              <p:cTn id="8" evtFilter="cancelBubble" nodeType="interactiveSeq" restart="whenNotActive" fill="hold">
                <p:stCondLst>
                  <p:cond delay="0" evt="onClick">
                    <p:tgtEl>
                      <p:spTgt spid="402"/>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02"/>
                                        </p:tgtEl>
                                      </p:cBhvr>
                                    </p:cmd>
                                  </p:childTnLst>
                                </p:cTn>
                              </p:par>
                            </p:childTnLst>
                          </p:cTn>
                        </p:par>
                      </p:childTnLst>
                    </p:cTn>
                  </p:par>
                </p:childTnLst>
              </p:cTn>
              <p:nextCondLst>
                <p:cond delay="0" evt="onClick">
                  <p:tgtEl>
                    <p:spTgt spid="40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3" name="Immagine 4" descr="Immagine 4"/>
          <p:cNvPicPr>
            <a:picLocks noChangeAspect="1"/>
          </p:cNvPicPr>
          <p:nvPr/>
        </p:nvPicPr>
        <p:blipFill>
          <a:blip r:embed="rId2">
            <a:extLst/>
          </a:blip>
          <a:stretch>
            <a:fillRect/>
          </a:stretch>
        </p:blipFill>
        <p:spPr>
          <a:xfrm>
            <a:off x="374650" y="111125"/>
            <a:ext cx="4980021" cy="1267864"/>
          </a:xfrm>
          <a:prstGeom prst="rect">
            <a:avLst/>
          </a:prstGeom>
          <a:ln w="12700">
            <a:miter lim="400000"/>
          </a:ln>
        </p:spPr>
      </p:pic>
      <p:sp>
        <p:nvSpPr>
          <p:cNvPr id="414" name="object 5"/>
          <p:cNvSpPr txBox="1"/>
          <p:nvPr/>
        </p:nvSpPr>
        <p:spPr>
          <a:xfrm>
            <a:off x="14019128" y="242803"/>
            <a:ext cx="608497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vl1pPr>
          </a:lstStyle>
          <a:p>
            <a:pPr/>
            <a:r>
              <a:t>       OLA - Project Assignment</a:t>
            </a:r>
          </a:p>
        </p:txBody>
      </p:sp>
      <p:sp>
        <p:nvSpPr>
          <p:cNvPr id="415" name="Connettore diritto 7"/>
          <p:cNvSpPr/>
          <p:nvPr/>
        </p:nvSpPr>
        <p:spPr>
          <a:xfrm>
            <a:off x="374650" y="1558925"/>
            <a:ext cx="19354800" cy="0"/>
          </a:xfrm>
          <a:prstGeom prst="line">
            <a:avLst/>
          </a:prstGeom>
          <a:ln>
            <a:solidFill>
              <a:srgbClr val="000000"/>
            </a:solidFill>
          </a:ln>
        </p:spPr>
        <p:txBody>
          <a:bodyPr lIns="45719" rIns="45719"/>
          <a:lstStyle/>
          <a:p>
            <a:pPr/>
          </a:p>
        </p:txBody>
      </p:sp>
      <p:sp>
        <p:nvSpPr>
          <p:cNvPr id="416" name="object 5"/>
          <p:cNvSpPr txBox="1"/>
          <p:nvPr/>
        </p:nvSpPr>
        <p:spPr>
          <a:xfrm>
            <a:off x="10531671" y="733425"/>
            <a:ext cx="9572429"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atin typeface="Calibri Light"/>
                <a:ea typeface="Calibri Light"/>
                <a:cs typeface="Calibri Light"/>
                <a:sym typeface="Calibri Light"/>
              </a:defRPr>
            </a:lvl1pPr>
          </a:lstStyle>
          <a:p>
            <a:pPr/>
            <a:r>
              <a:t>N. Balestrieri, A. Bertogalli, F. Cavalieri, N. Tombini</a:t>
            </a:r>
          </a:p>
        </p:txBody>
      </p:sp>
      <p:sp>
        <p:nvSpPr>
          <p:cNvPr id="417" name="object 5"/>
          <p:cNvSpPr txBox="1"/>
          <p:nvPr/>
        </p:nvSpPr>
        <p:spPr>
          <a:xfrm>
            <a:off x="-393701" y="1939713"/>
            <a:ext cx="17081008" cy="915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7200"/>
            </a:lvl1pPr>
          </a:lstStyle>
          <a:p>
            <a:pPr/>
            <a:r>
              <a:t>Competition among algorithms - The setting</a:t>
            </a:r>
          </a:p>
        </p:txBody>
      </p:sp>
      <p:sp>
        <p:nvSpPr>
          <p:cNvPr id="418" name="object 5"/>
          <p:cNvSpPr txBox="1"/>
          <p:nvPr/>
        </p:nvSpPr>
        <p:spPr>
          <a:xfrm>
            <a:off x="-373578" y="3231529"/>
            <a:ext cx="20075481" cy="27311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200" sz="3600"/>
            </a:pPr>
            <a:r>
              <a:t>The goal here is to compare the performances of different bidding algorithms, competing over a </a:t>
            </a:r>
            <a:r>
              <a:rPr b="1"/>
              <a:t>Generalized</a:t>
            </a:r>
            <a:r>
              <a:t> </a:t>
            </a:r>
            <a:r>
              <a:rPr b="1"/>
              <a:t>First Price Auction</a:t>
            </a:r>
            <a:r>
              <a:t>, in particular we considered 3 algorithms:</a:t>
            </a:r>
          </a:p>
          <a:p>
            <a:pPr lvl="3" marL="1503947" indent="-360947">
              <a:spcBef>
                <a:spcPts val="100"/>
              </a:spcBef>
              <a:buSzPct val="100000"/>
              <a:buChar char="•"/>
              <a:defRPr spc="-200" sz="3600"/>
            </a:pPr>
            <a:r>
              <a:t>A primal-dual algorithm for truthful auctions (Multiplicative Pacing Strategy)</a:t>
            </a:r>
          </a:p>
          <a:p>
            <a:pPr lvl="3" marL="1503947" indent="-360947">
              <a:spcBef>
                <a:spcPts val="100"/>
              </a:spcBef>
              <a:buSzPct val="100000"/>
              <a:buChar char="•"/>
              <a:defRPr spc="-200" sz="3600"/>
            </a:pPr>
            <a:r>
              <a:t>A primal-dual algorithm for non-truthful auctions (Hedge Multiplicative Pacing)</a:t>
            </a:r>
          </a:p>
          <a:p>
            <a:pPr lvl="3" marL="1503947" indent="-360947">
              <a:spcBef>
                <a:spcPts val="100"/>
              </a:spcBef>
              <a:buSzPct val="100000"/>
              <a:buChar char="•"/>
              <a:defRPr spc="-200" sz="3600"/>
            </a:pPr>
            <a:r>
              <a:t>A UCB-like approach (UCB-Like Multiplicative Pacing)</a:t>
            </a:r>
          </a:p>
        </p:txBody>
      </p:sp>
      <p:sp>
        <p:nvSpPr>
          <p:cNvPr id="419" name="object 5"/>
          <p:cNvSpPr txBox="1"/>
          <p:nvPr/>
        </p:nvSpPr>
        <p:spPr>
          <a:xfrm>
            <a:off x="-373578" y="6338750"/>
            <a:ext cx="20075481" cy="10166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3600"/>
            </a:lvl1pPr>
          </a:lstStyle>
          <a:p>
            <a:pPr/>
            <a:r>
              <a:t>We also evaluated different parameters for the algorithms i.e. we tried different valuations for each algorithm. The parameters considered are:</a:t>
            </a:r>
          </a:p>
        </p:txBody>
      </p:sp>
      <p:graphicFrame>
        <p:nvGraphicFramePr>
          <p:cNvPr id="420" name="Table 1"/>
          <p:cNvGraphicFramePr/>
          <p:nvPr/>
        </p:nvGraphicFramePr>
        <p:xfrm>
          <a:off x="2081988" y="8083399"/>
          <a:ext cx="15177049" cy="2065438"/>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527391"/>
                <a:gridCol w="2527391"/>
                <a:gridCol w="2527391"/>
                <a:gridCol w="2527391"/>
                <a:gridCol w="2527391"/>
                <a:gridCol w="2527391"/>
              </a:tblGrid>
              <a:tr h="1026368">
                <a:tc>
                  <a:txBody>
                    <a:bodyPr/>
                    <a:lstStyle/>
                    <a:p>
                      <a:pPr algn="ctr">
                        <a:defRPr b="0">
                          <a:solidFill>
                            <a:srgbClr val="000000"/>
                          </a:solidFill>
                        </a:defRPr>
                      </a:pPr>
                      <a:r>
                        <a:rPr b="1" sz="3000">
                          <a:solidFill>
                            <a:srgbClr val="FFFFFF"/>
                          </a:solidFill>
                        </a:rPr>
                        <a:t>SLOTS</a:t>
                      </a:r>
                    </a:p>
                  </a:txBody>
                  <a:tcPr marL="0" marR="0" marT="0" marB="0" anchor="ctr" anchorCtr="0" horzOverflow="overflow"/>
                </a:tc>
                <a:tc>
                  <a:txBody>
                    <a:bodyPr/>
                    <a:lstStyle/>
                    <a:p>
                      <a:pPr algn="ctr">
                        <a:defRPr b="0">
                          <a:solidFill>
                            <a:srgbClr val="000000"/>
                          </a:solidFill>
                        </a:defRPr>
                      </a:pPr>
                      <a:r>
                        <a:rPr b="1" sz="3000">
                          <a:solidFill>
                            <a:srgbClr val="FFFFFF"/>
                          </a:solidFill>
                        </a:rPr>
                        <a:t>TRIALS</a:t>
                      </a:r>
                    </a:p>
                  </a:txBody>
                  <a:tcPr marL="0" marR="0" marT="0" marB="0" anchor="ctr" anchorCtr="0" horzOverflow="overflow"/>
                </a:tc>
                <a:tc>
                  <a:txBody>
                    <a:bodyPr/>
                    <a:lstStyle/>
                    <a:p>
                      <a:pPr algn="ctr">
                        <a:defRPr b="0">
                          <a:solidFill>
                            <a:srgbClr val="000000"/>
                          </a:solidFill>
                        </a:defRPr>
                      </a:pPr>
                      <a:r>
                        <a:rPr b="1" sz="3000">
                          <a:solidFill>
                            <a:srgbClr val="FFFFFF"/>
                          </a:solidFill>
                        </a:rPr>
                        <a:t>BUDGET</a:t>
                      </a:r>
                    </a:p>
                  </a:txBody>
                  <a:tcPr marL="0" marR="0" marT="0" marB="0" anchor="ctr" anchorCtr="0" horzOverflow="overflow"/>
                </a:tc>
                <a:tc>
                  <a:txBody>
                    <a:bodyPr/>
                    <a:lstStyle/>
                    <a:p>
                      <a:pPr algn="ctr">
                        <a:defRPr b="0">
                          <a:solidFill>
                            <a:srgbClr val="000000"/>
                          </a:solidFill>
                        </a:defRPr>
                      </a:pPr>
                      <a:r>
                        <a:rPr b="1" sz="3000">
                          <a:solidFill>
                            <a:srgbClr val="FFFFFF"/>
                          </a:solidFill>
                        </a:rPr>
                        <a:t>VALUATIONS</a:t>
                      </a:r>
                    </a:p>
                  </a:txBody>
                  <a:tcPr marL="0" marR="0" marT="0" marB="0" anchor="ctr" anchorCtr="0" horzOverflow="overflow"/>
                </a:tc>
                <a:tc>
                  <a:txBody>
                    <a:bodyPr/>
                    <a:lstStyle/>
                    <a:p>
                      <a:pPr algn="ctr">
                        <a:defRPr b="0">
                          <a:solidFill>
                            <a:srgbClr val="000000"/>
                          </a:solidFill>
                        </a:defRPr>
                      </a:pPr>
                      <a:r>
                        <a:rPr b="1" sz="3000">
                          <a:solidFill>
                            <a:srgbClr val="FFFFFF"/>
                          </a:solidFill>
                        </a:rPr>
                        <a:t>K</a:t>
                      </a:r>
                    </a:p>
                  </a:txBody>
                  <a:tcPr marL="0" marR="0" marT="0" marB="0" anchor="ctr" anchorCtr="0" horzOverflow="overflow"/>
                </a:tc>
                <a:tc>
                  <a:txBody>
                    <a:bodyPr/>
                    <a:lstStyle/>
                    <a:p>
                      <a:pPr algn="ctr">
                        <a:defRPr b="0">
                          <a:solidFill>
                            <a:srgbClr val="000000"/>
                          </a:solidFill>
                        </a:defRPr>
                      </a:pPr>
                      <a:r>
                        <a:rPr b="1" sz="3000">
                          <a:solidFill>
                            <a:srgbClr val="FFFFFF"/>
                          </a:solidFill>
                        </a:rPr>
                        <a:t>USERS</a:t>
                      </a:r>
                    </a:p>
                  </a:txBody>
                  <a:tcPr marL="0" marR="0" marT="0" marB="0" anchor="ctr" anchorCtr="0" horzOverflow="overflow"/>
                </a:tc>
              </a:tr>
              <a:tr h="1026368">
                <a:tc>
                  <a:txBody>
                    <a:bodyPr/>
                    <a:lstStyle/>
                    <a:p>
                      <a:pPr algn="ctr"/>
                      <a:r>
                        <a:rPr sz="3000"/>
                        <a:t>2</a:t>
                      </a:r>
                    </a:p>
                  </a:txBody>
                  <a:tcPr marL="0" marR="0" marT="0" marB="0" anchor="ctr" anchorCtr="0" horzOverflow="overflow"/>
                </a:tc>
                <a:tc>
                  <a:txBody>
                    <a:bodyPr/>
                    <a:lstStyle/>
                    <a:p>
                      <a:pPr algn="ctr"/>
                      <a:r>
                        <a:rPr sz="3000"/>
                        <a:t>5</a:t>
                      </a:r>
                    </a:p>
                  </a:txBody>
                  <a:tcPr marL="0" marR="0" marT="0" marB="0" anchor="ctr" anchorCtr="0" horzOverflow="overflow"/>
                </a:tc>
                <a:tc>
                  <a:txBody>
                    <a:bodyPr/>
                    <a:lstStyle/>
                    <a:p>
                      <a:pPr algn="ctr"/>
                      <a:r>
                        <a:rPr sz="3000"/>
                        <a:t>100</a:t>
                      </a:r>
                    </a:p>
                  </a:txBody>
                  <a:tcPr marL="0" marR="0" marT="0" marB="0" anchor="ctr" anchorCtr="0" horzOverflow="overflow"/>
                </a:tc>
                <a:tc>
                  <a:txBody>
                    <a:bodyPr/>
                    <a:lstStyle/>
                    <a:p>
                      <a:pPr algn="ctr">
                        <a:defRPr sz="3000"/>
                      </a:pPr>
                    </a:p>
                  </a:txBody>
                  <a:tcPr marL="0" marR="0" marT="0" marB="0" anchor="ctr" anchorCtr="0" horzOverflow="overflow"/>
                </a:tc>
                <a:tc>
                  <a:txBody>
                    <a:bodyPr/>
                    <a:lstStyle/>
                    <a:p>
                      <a:pPr algn="ctr"/>
                      <a:r>
                        <a:rPr sz="3000"/>
                        <a:t>10</a:t>
                      </a:r>
                    </a:p>
                  </a:txBody>
                  <a:tcPr marL="0" marR="0" marT="0" marB="0" anchor="ctr" anchorCtr="0" horzOverflow="overflow"/>
                </a:tc>
                <a:tc>
                  <a:txBody>
                    <a:bodyPr/>
                    <a:lstStyle/>
                    <a:p>
                      <a:pPr algn="ctr"/>
                      <a:r>
                        <a:rPr sz="3000"/>
                        <a:t>600</a:t>
                      </a:r>
                    </a:p>
                  </a:txBody>
                  <a:tcPr marL="0" marR="0" marT="0" marB="0" anchor="ctr" anchorCtr="0" horzOverflow="overflow"/>
                </a:tc>
              </a:tr>
            </a:tbl>
          </a:graphicData>
        </a:graphic>
      </p:graphicFrame>
      <p:sp>
        <p:nvSpPr>
          <p:cNvPr id="421" name="object 5"/>
          <p:cNvSpPr txBox="1"/>
          <p:nvPr/>
        </p:nvSpPr>
        <p:spPr>
          <a:xfrm>
            <a:off x="7011677" y="10838691"/>
            <a:ext cx="5304971" cy="3236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44 - The considered parameters.</a:t>
            </a:r>
          </a:p>
        </p:txBody>
      </p:sp>
      <p:sp>
        <p:nvSpPr>
          <p:cNvPr id="422" name="Text"/>
          <p:cNvSpPr txBox="1"/>
          <p:nvPr/>
        </p:nvSpPr>
        <p:spPr>
          <a:xfrm>
            <a:off x="9772870" y="9316193"/>
            <a:ext cx="2334051" cy="54188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14:m>
              <m:oMathPara>
                <m:oMathParaPr>
                  <m:jc m:val="left"/>
                </m:oMathParaPr>
                <m:oMath>
                  <m:r>
                    <a:rPr xmlns:a="http://schemas.openxmlformats.org/drawingml/2006/main" sz="3250" i="1">
                      <a:solidFill>
                        <a:srgbClr val="000000"/>
                      </a:solidFill>
                      <a:latin typeface="Cambria Math" panose="02040503050406030204" pitchFamily="18" charset="0"/>
                    </a:rPr>
                    <m:t>v</m:t>
                  </m:r>
                  <m:r>
                    <a:rPr xmlns:a="http://schemas.openxmlformats.org/drawingml/2006/main" sz="3250" i="1">
                      <a:solidFill>
                        <a:srgbClr val="000000"/>
                      </a:solidFill>
                      <a:latin typeface="Cambria Math" panose="02040503050406030204" pitchFamily="18" charset="0"/>
                    </a:rPr>
                    <m:t>∈</m:t>
                  </m:r>
                  <m:r>
                    <a:rPr xmlns:a="http://schemas.openxmlformats.org/drawingml/2006/main" sz="3250" i="1">
                      <a:solidFill>
                        <a:srgbClr val="000000"/>
                      </a:solidFill>
                      <a:latin typeface="Cambria Math" panose="02040503050406030204" pitchFamily="18" charset="0"/>
                    </a:rPr>
                    <m:t>{</m:t>
                  </m:r>
                  <m:r>
                    <a:rPr xmlns:a="http://schemas.openxmlformats.org/drawingml/2006/main" sz="3250" i="1">
                      <a:solidFill>
                        <a:srgbClr val="000000"/>
                      </a:solidFill>
                      <a:latin typeface="Cambria Math" panose="02040503050406030204" pitchFamily="18" charset="0"/>
                    </a:rPr>
                    <m:t>0.3,0.5</m:t>
                  </m:r>
                  <m:r>
                    <a:rPr xmlns:a="http://schemas.openxmlformats.org/drawingml/2006/main" sz="3250" i="1">
                      <a:solidFill>
                        <a:srgbClr val="000000"/>
                      </a:solidFill>
                      <a:latin typeface="Cambria Math" panose="02040503050406030204" pitchFamily="18" charset="0"/>
                    </a:rPr>
                    <m:t>}</m:t>
                  </m:r>
                </m:oMath>
              </m:oMathPara>
            </a14: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4" name="Immagine 4" descr="Immagine 4"/>
          <p:cNvPicPr>
            <a:picLocks noChangeAspect="1"/>
          </p:cNvPicPr>
          <p:nvPr/>
        </p:nvPicPr>
        <p:blipFill>
          <a:blip r:embed="rId2">
            <a:extLst/>
          </a:blip>
          <a:stretch>
            <a:fillRect/>
          </a:stretch>
        </p:blipFill>
        <p:spPr>
          <a:xfrm>
            <a:off x="374650" y="111125"/>
            <a:ext cx="4980021" cy="1267864"/>
          </a:xfrm>
          <a:prstGeom prst="rect">
            <a:avLst/>
          </a:prstGeom>
          <a:ln w="12700">
            <a:miter lim="400000"/>
          </a:ln>
        </p:spPr>
      </p:pic>
      <p:sp>
        <p:nvSpPr>
          <p:cNvPr id="425" name="object 5"/>
          <p:cNvSpPr txBox="1"/>
          <p:nvPr/>
        </p:nvSpPr>
        <p:spPr>
          <a:xfrm>
            <a:off x="14019128" y="242803"/>
            <a:ext cx="608497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vl1pPr>
          </a:lstStyle>
          <a:p>
            <a:pPr/>
            <a:r>
              <a:t>       OLA - Project Assignment</a:t>
            </a:r>
          </a:p>
        </p:txBody>
      </p:sp>
      <p:sp>
        <p:nvSpPr>
          <p:cNvPr id="426" name="Connettore diritto 7"/>
          <p:cNvSpPr/>
          <p:nvPr/>
        </p:nvSpPr>
        <p:spPr>
          <a:xfrm>
            <a:off x="374650" y="1558925"/>
            <a:ext cx="19354800" cy="0"/>
          </a:xfrm>
          <a:prstGeom prst="line">
            <a:avLst/>
          </a:prstGeom>
          <a:ln>
            <a:solidFill>
              <a:srgbClr val="000000"/>
            </a:solidFill>
          </a:ln>
        </p:spPr>
        <p:txBody>
          <a:bodyPr lIns="45719" rIns="45719"/>
          <a:lstStyle/>
          <a:p>
            <a:pPr/>
          </a:p>
        </p:txBody>
      </p:sp>
      <p:sp>
        <p:nvSpPr>
          <p:cNvPr id="427" name="object 5"/>
          <p:cNvSpPr txBox="1"/>
          <p:nvPr/>
        </p:nvSpPr>
        <p:spPr>
          <a:xfrm>
            <a:off x="10531671" y="733425"/>
            <a:ext cx="9572429"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atin typeface="Calibri Light"/>
                <a:ea typeface="Calibri Light"/>
                <a:cs typeface="Calibri Light"/>
                <a:sym typeface="Calibri Light"/>
              </a:defRPr>
            </a:lvl1pPr>
          </a:lstStyle>
          <a:p>
            <a:pPr/>
            <a:r>
              <a:t>N. Balestrieri, A. Bertogalli, F. Cavalieri, N. Tombini</a:t>
            </a:r>
          </a:p>
        </p:txBody>
      </p:sp>
      <p:sp>
        <p:nvSpPr>
          <p:cNvPr id="428" name="object 5"/>
          <p:cNvSpPr txBox="1"/>
          <p:nvPr/>
        </p:nvSpPr>
        <p:spPr>
          <a:xfrm>
            <a:off x="-393701" y="1939713"/>
            <a:ext cx="17081008" cy="915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7200"/>
            </a:lvl1pPr>
          </a:lstStyle>
          <a:p>
            <a:pPr/>
            <a:r>
              <a:t>Competition among algorithms - Comparison</a:t>
            </a:r>
          </a:p>
        </p:txBody>
      </p:sp>
      <p:sp>
        <p:nvSpPr>
          <p:cNvPr id="429" name="object 5"/>
          <p:cNvSpPr txBox="1"/>
          <p:nvPr/>
        </p:nvSpPr>
        <p:spPr>
          <a:xfrm>
            <a:off x="-373578" y="3231529"/>
            <a:ext cx="20075481" cy="457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3600"/>
            </a:lvl1pPr>
          </a:lstStyle>
          <a:p>
            <a:pPr/>
            <a:r>
              <a:t>Here we compare the results of the competition among algorithms:</a:t>
            </a:r>
          </a:p>
        </p:txBody>
      </p:sp>
      <p:pic>
        <p:nvPicPr>
          <p:cNvPr id="430" name="newplot(17).png" descr="newplot(17).png"/>
          <p:cNvPicPr>
            <a:picLocks noChangeAspect="1"/>
          </p:cNvPicPr>
          <p:nvPr/>
        </p:nvPicPr>
        <p:blipFill>
          <a:blip r:embed="rId3">
            <a:extLst/>
          </a:blip>
          <a:srcRect l="0" t="17386" r="723" b="4311"/>
          <a:stretch>
            <a:fillRect/>
          </a:stretch>
        </p:blipFill>
        <p:spPr>
          <a:xfrm>
            <a:off x="4800558" y="8334402"/>
            <a:ext cx="10915676" cy="3385762"/>
          </a:xfrm>
          <a:prstGeom prst="rect">
            <a:avLst/>
          </a:prstGeom>
          <a:ln w="12700">
            <a:miter lim="400000"/>
          </a:ln>
        </p:spPr>
      </p:pic>
      <p:pic>
        <p:nvPicPr>
          <p:cNvPr id="431" name="newplot(18).png" descr="newplot(18).png"/>
          <p:cNvPicPr>
            <a:picLocks noChangeAspect="1"/>
          </p:cNvPicPr>
          <p:nvPr/>
        </p:nvPicPr>
        <p:blipFill>
          <a:blip r:embed="rId4">
            <a:extLst/>
          </a:blip>
          <a:srcRect l="858" t="17642" r="858" b="5426"/>
          <a:stretch>
            <a:fillRect/>
          </a:stretch>
        </p:blipFill>
        <p:spPr>
          <a:xfrm>
            <a:off x="203714" y="4472111"/>
            <a:ext cx="10478752" cy="3225617"/>
          </a:xfrm>
          <a:prstGeom prst="rect">
            <a:avLst/>
          </a:prstGeom>
          <a:ln w="12700">
            <a:miter lim="400000"/>
          </a:ln>
        </p:spPr>
      </p:pic>
      <p:pic>
        <p:nvPicPr>
          <p:cNvPr id="432" name="newplot(16).png" descr="newplot(16).png"/>
          <p:cNvPicPr>
            <a:picLocks noChangeAspect="1"/>
          </p:cNvPicPr>
          <p:nvPr/>
        </p:nvPicPr>
        <p:blipFill>
          <a:blip r:embed="rId5">
            <a:extLst/>
          </a:blip>
          <a:srcRect l="0" t="17158" r="0" b="5135"/>
          <a:stretch>
            <a:fillRect/>
          </a:stretch>
        </p:blipFill>
        <p:spPr>
          <a:xfrm>
            <a:off x="9421694" y="4468069"/>
            <a:ext cx="10478652" cy="3202145"/>
          </a:xfrm>
          <a:prstGeom prst="rect">
            <a:avLst/>
          </a:prstGeom>
          <a:ln w="12700">
            <a:miter lim="400000"/>
          </a:ln>
        </p:spPr>
      </p:pic>
      <p:sp>
        <p:nvSpPr>
          <p:cNvPr id="433" name="object 5"/>
          <p:cNvSpPr txBox="1"/>
          <p:nvPr/>
        </p:nvSpPr>
        <p:spPr>
          <a:xfrm>
            <a:off x="2438331" y="7796687"/>
            <a:ext cx="5304971" cy="7173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45 - Cumulative regret per algorithm.</a:t>
            </a:r>
          </a:p>
        </p:txBody>
      </p:sp>
      <p:sp>
        <p:nvSpPr>
          <p:cNvPr id="434" name="object 5"/>
          <p:cNvSpPr txBox="1"/>
          <p:nvPr/>
        </p:nvSpPr>
        <p:spPr>
          <a:xfrm>
            <a:off x="11803729" y="7796687"/>
            <a:ext cx="5714622" cy="3236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46 - Cumulative reward per algorithm.</a:t>
            </a:r>
          </a:p>
        </p:txBody>
      </p:sp>
      <p:sp>
        <p:nvSpPr>
          <p:cNvPr id="435" name="object 5"/>
          <p:cNvSpPr txBox="1"/>
          <p:nvPr/>
        </p:nvSpPr>
        <p:spPr>
          <a:xfrm>
            <a:off x="7169339" y="11693260"/>
            <a:ext cx="5714622" cy="7173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47 - Cumulative payments per algorithm.</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7" name="Immagine 9" descr="Immagine 9"/>
          <p:cNvPicPr>
            <a:picLocks noChangeAspect="1"/>
          </p:cNvPicPr>
          <p:nvPr/>
        </p:nvPicPr>
        <p:blipFill>
          <a:blip r:embed="rId2">
            <a:extLst/>
          </a:blip>
          <a:stretch>
            <a:fillRect/>
          </a:stretch>
        </p:blipFill>
        <p:spPr>
          <a:xfrm>
            <a:off x="7822886" y="568325"/>
            <a:ext cx="4458326" cy="3276600"/>
          </a:xfrm>
          <a:prstGeom prst="rect">
            <a:avLst/>
          </a:prstGeom>
          <a:ln w="12700">
            <a:miter lim="400000"/>
          </a:ln>
        </p:spPr>
      </p:pic>
      <p:sp>
        <p:nvSpPr>
          <p:cNvPr id="438" name="object 5"/>
          <p:cNvSpPr txBox="1"/>
          <p:nvPr>
            <p:ph type="body" sz="quarter" idx="1"/>
          </p:nvPr>
        </p:nvSpPr>
        <p:spPr>
          <a:xfrm>
            <a:off x="6065427" y="5437654"/>
            <a:ext cx="7135375" cy="1166987"/>
          </a:xfrm>
          <a:prstGeom prst="rect">
            <a:avLst/>
          </a:prstGeom>
        </p:spPr>
        <p:txBody>
          <a:bodyPr/>
          <a:lstStyle>
            <a:lvl1pPr indent="731418" algn="ctr" defTabSz="841247">
              <a:defRPr b="1" spc="-245" sz="9200">
                <a:solidFill>
                  <a:srgbClr val="000000"/>
                </a:solidFill>
                <a:latin typeface="+mj-lt"/>
                <a:ea typeface="+mj-ea"/>
                <a:cs typeface="+mj-cs"/>
                <a:sym typeface="Calibri"/>
              </a:defRPr>
            </a:lvl1pPr>
          </a:lstStyle>
          <a:p>
            <a:pPr>
              <a:defRPr spc="-235" sz="8832"/>
            </a:pPr>
            <a:r>
              <a:rPr spc="-245" sz="9200"/>
              <a:t>Thanks</a:t>
            </a:r>
          </a:p>
        </p:txBody>
      </p:sp>
      <p:sp>
        <p:nvSpPr>
          <p:cNvPr id="439" name="object 5"/>
          <p:cNvSpPr txBox="1"/>
          <p:nvPr/>
        </p:nvSpPr>
        <p:spPr>
          <a:xfrm>
            <a:off x="4316682" y="8197370"/>
            <a:ext cx="11419935" cy="40560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b="1" spc="-200" sz="3200"/>
            </a:lvl1pPr>
          </a:lstStyle>
          <a:p>
            <a:pPr/>
            <a:r>
              <a:t>Balestrieri Niccolò, Bertogalli Andrea, Cavalieri Francesco, Tombini Nicolò</a:t>
            </a:r>
          </a:p>
        </p:txBody>
      </p:sp>
      <p:sp>
        <p:nvSpPr>
          <p:cNvPr id="440" name="object 5"/>
          <p:cNvSpPr txBox="1"/>
          <p:nvPr/>
        </p:nvSpPr>
        <p:spPr>
          <a:xfrm>
            <a:off x="4318934" y="7779083"/>
            <a:ext cx="5486402" cy="40560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b="1" i="1" spc="-200" sz="3200">
                <a:solidFill>
                  <a:srgbClr val="555555"/>
                </a:solidFill>
              </a:defRPr>
            </a:pPr>
            <a:r>
              <a:rPr b="0"/>
              <a:t>Authors</a:t>
            </a:r>
            <a:r>
              <a:t>:</a:t>
            </a:r>
          </a:p>
        </p:txBody>
      </p:sp>
      <p:sp>
        <p:nvSpPr>
          <p:cNvPr id="441" name="object 5"/>
          <p:cNvSpPr txBox="1"/>
          <p:nvPr/>
        </p:nvSpPr>
        <p:spPr>
          <a:xfrm>
            <a:off x="7308849" y="11680825"/>
            <a:ext cx="5486402" cy="40560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b="1" spc="-200" sz="3200"/>
            </a:lvl1pPr>
          </a:lstStyle>
          <a:p>
            <a:pPr/>
            <a:r>
              <a:t>Accademic year 2024/2025</a:t>
            </a:r>
          </a:p>
        </p:txBody>
      </p:sp>
      <p:sp>
        <p:nvSpPr>
          <p:cNvPr id="442" name="object 5"/>
          <p:cNvSpPr txBox="1"/>
          <p:nvPr/>
        </p:nvSpPr>
        <p:spPr>
          <a:xfrm>
            <a:off x="-174861" y="11693223"/>
            <a:ext cx="6703409" cy="40560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b="1" spc="-200" sz="3200"/>
            </a:lvl1pPr>
          </a:lstStyle>
          <a:p>
            <a:pPr/>
            <a:r>
              <a:t>Matteo Castiglioni, Gianmarco Genalti</a:t>
            </a:r>
          </a:p>
        </p:txBody>
      </p:sp>
      <p:sp>
        <p:nvSpPr>
          <p:cNvPr id="443" name="object 5"/>
          <p:cNvSpPr txBox="1"/>
          <p:nvPr/>
        </p:nvSpPr>
        <p:spPr>
          <a:xfrm>
            <a:off x="-172608" y="11274936"/>
            <a:ext cx="5486402" cy="40560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b="1" i="1" spc="-200" sz="3200">
                <a:solidFill>
                  <a:srgbClr val="555555"/>
                </a:solidFill>
              </a:defRPr>
            </a:pPr>
            <a:r>
              <a:rPr b="0"/>
              <a:t>Professors</a:t>
            </a:r>
            <a:r>
              <a: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6" name="Immagine 4" descr="Immagine 4"/>
          <p:cNvPicPr>
            <a:picLocks noChangeAspect="1"/>
          </p:cNvPicPr>
          <p:nvPr/>
        </p:nvPicPr>
        <p:blipFill>
          <a:blip r:embed="rId2">
            <a:extLst/>
          </a:blip>
          <a:stretch>
            <a:fillRect/>
          </a:stretch>
        </p:blipFill>
        <p:spPr>
          <a:xfrm>
            <a:off x="374650" y="111125"/>
            <a:ext cx="4980021" cy="1267864"/>
          </a:xfrm>
          <a:prstGeom prst="rect">
            <a:avLst/>
          </a:prstGeom>
          <a:ln w="12700">
            <a:miter lim="400000"/>
          </a:ln>
        </p:spPr>
      </p:pic>
      <p:sp>
        <p:nvSpPr>
          <p:cNvPr id="117" name="object 5"/>
          <p:cNvSpPr txBox="1"/>
          <p:nvPr/>
        </p:nvSpPr>
        <p:spPr>
          <a:xfrm>
            <a:off x="14019128" y="242803"/>
            <a:ext cx="608497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vl1pPr>
          </a:lstStyle>
          <a:p>
            <a:pPr/>
            <a:r>
              <a:t>       OLA - Project Assignment</a:t>
            </a:r>
          </a:p>
        </p:txBody>
      </p:sp>
      <p:sp>
        <p:nvSpPr>
          <p:cNvPr id="118" name="Connettore diritto 7"/>
          <p:cNvSpPr/>
          <p:nvPr/>
        </p:nvSpPr>
        <p:spPr>
          <a:xfrm>
            <a:off x="374650" y="1558925"/>
            <a:ext cx="19354800" cy="0"/>
          </a:xfrm>
          <a:prstGeom prst="line">
            <a:avLst/>
          </a:prstGeom>
          <a:ln>
            <a:solidFill>
              <a:srgbClr val="000000"/>
            </a:solidFill>
          </a:ln>
        </p:spPr>
        <p:txBody>
          <a:bodyPr lIns="45719" rIns="45719"/>
          <a:lstStyle/>
          <a:p>
            <a:pPr/>
          </a:p>
        </p:txBody>
      </p:sp>
      <p:sp>
        <p:nvSpPr>
          <p:cNvPr id="119" name="object 5"/>
          <p:cNvSpPr txBox="1"/>
          <p:nvPr/>
        </p:nvSpPr>
        <p:spPr>
          <a:xfrm>
            <a:off x="10531671" y="733425"/>
            <a:ext cx="9572429"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atin typeface="Calibri Light"/>
                <a:ea typeface="Calibri Light"/>
                <a:cs typeface="Calibri Light"/>
                <a:sym typeface="Calibri Light"/>
              </a:defRPr>
            </a:lvl1pPr>
          </a:lstStyle>
          <a:p>
            <a:pPr/>
            <a:r>
              <a:t>N. Balestrieri, A. Bertogalli, F. Cavalieri, N. Tombini</a:t>
            </a:r>
          </a:p>
        </p:txBody>
      </p:sp>
      <p:sp>
        <p:nvSpPr>
          <p:cNvPr id="120" name="object 5"/>
          <p:cNvSpPr txBox="1"/>
          <p:nvPr/>
        </p:nvSpPr>
        <p:spPr>
          <a:xfrm>
            <a:off x="-393701" y="1939713"/>
            <a:ext cx="17081008" cy="915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7200"/>
            </a:lvl1pPr>
          </a:lstStyle>
          <a:p>
            <a:pPr/>
            <a:r>
              <a:t>Stochastic environment - The setting</a:t>
            </a:r>
          </a:p>
        </p:txBody>
      </p:sp>
      <p:sp>
        <p:nvSpPr>
          <p:cNvPr id="121" name="object 5"/>
          <p:cNvSpPr txBox="1"/>
          <p:nvPr/>
        </p:nvSpPr>
        <p:spPr>
          <a:xfrm>
            <a:off x="-373578" y="3231529"/>
            <a:ext cx="20075481" cy="30669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200" sz="3600"/>
            </a:pPr>
            <a:r>
              <a:t>Here we consider a stochastic environment, this includes a distribution over the bids of the other agents (</a:t>
            </a:r>
            <a14:m>
              <m:oMath>
                <m:r>
                  <m:rPr>
                    <m:scr m:val="script"/>
                  </m:rPr>
                  <a:rPr xmlns:a="http://schemas.openxmlformats.org/drawingml/2006/main" sz="3900" i="1">
                    <a:solidFill>
                      <a:srgbClr val="000000"/>
                    </a:solidFill>
                    <a:latin typeface="Cambria Math" panose="02040503050406030204" pitchFamily="18" charset="0"/>
                  </a:rPr>
                  <m:t>U</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0,1</m:t>
                </m:r>
                <m:r>
                  <a:rPr xmlns:a="http://schemas.openxmlformats.org/drawingml/2006/main" sz="3900" i="1">
                    <a:solidFill>
                      <a:srgbClr val="000000"/>
                    </a:solidFill>
                    <a:latin typeface="Cambria Math" panose="02040503050406030204" pitchFamily="18" charset="0"/>
                  </a:rPr>
                  <m:t>)</m:t>
                </m:r>
              </m:oMath>
            </a14:m>
            <a:r>
              <a:t>) and a function specifying the probability with which an user buys for every price (</a:t>
            </a:r>
            <a14:m>
              <m:oMath>
                <m:r>
                  <a:rPr xmlns:a="http://schemas.openxmlformats.org/drawingml/2006/main" sz="3900" i="1">
                    <a:solidFill>
                      <a:srgbClr val="000000"/>
                    </a:solidFill>
                    <a:latin typeface="Cambria Math" panose="02040503050406030204" pitchFamily="18" charset="0"/>
                  </a:rPr>
                  <m:t>D</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p</m:t>
                </m:r>
                <m:r>
                  <a:rPr xmlns:a="http://schemas.openxmlformats.org/drawingml/2006/main" sz="3900" i="1">
                    <a:solidFill>
                      <a:srgbClr val="000000"/>
                    </a:solidFill>
                    <a:latin typeface="Cambria Math" panose="02040503050406030204" pitchFamily="18" charset="0"/>
                  </a:rPr>
                  <m:t>)</m:t>
                </m:r>
              </m:oMath>
            </a14:m>
            <a:r>
              <a:t>). Here (but also in adversarial environments) we consider the probability </a:t>
            </a:r>
            <a14:m>
              <m:oMath>
                <m:sSub>
                  <m:e>
                    <m:r>
                      <a:rPr xmlns:a="http://schemas.openxmlformats.org/drawingml/2006/main" sz="3900" i="1">
                        <a:solidFill>
                          <a:srgbClr val="000000"/>
                        </a:solidFill>
                        <a:latin typeface="Cambria Math" panose="02040503050406030204" pitchFamily="18" charset="0"/>
                      </a:rPr>
                      <m:t>λ</m:t>
                    </m:r>
                  </m:e>
                  <m:sub>
                    <m:r>
                      <a:rPr xmlns:a="http://schemas.openxmlformats.org/drawingml/2006/main" sz="3900" i="1">
                        <a:solidFill>
                          <a:srgbClr val="000000"/>
                        </a:solidFill>
                        <a:latin typeface="Cambria Math" panose="02040503050406030204" pitchFamily="18" charset="0"/>
                      </a:rPr>
                      <m:t>s</m:t>
                    </m:r>
                  </m:sub>
                </m:sSub>
              </m:oMath>
            </a14:m>
            <a:r>
              <a:t> of a slot </a:t>
            </a:r>
            <a14:m>
              <m:oMath>
                <m:r>
                  <a:rPr xmlns:a="http://schemas.openxmlformats.org/drawingml/2006/main" sz="3900" i="1">
                    <a:solidFill>
                      <a:srgbClr val="000000"/>
                    </a:solidFill>
                    <a:latin typeface="Cambria Math" panose="02040503050406030204" pitchFamily="18" charset="0"/>
                  </a:rPr>
                  <m:t>s</m:t>
                </m:r>
              </m:oMath>
            </a14:m>
            <a:r>
              <a:t> to be observed as constant. In particular considering a </a:t>
            </a:r>
            <a:r>
              <a:rPr b="1"/>
              <a:t>continuous </a:t>
            </a:r>
            <a:r>
              <a:t>set of prices </a:t>
            </a:r>
            <a14:m>
              <m:oMath>
                <m:r>
                  <a:rPr xmlns:a="http://schemas.openxmlformats.org/drawingml/2006/main" sz="3900" i="1">
                    <a:solidFill>
                      <a:srgbClr val="000000"/>
                    </a:solidFill>
                    <a:latin typeface="Cambria Math" panose="02040503050406030204" pitchFamily="18" charset="0"/>
                  </a:rPr>
                  <m:t>p</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r>
                  <a:rPr xmlns:a="http://schemas.openxmlformats.org/drawingml/2006/main" sz="3900" i="1">
                    <a:solidFill>
                      <a:srgbClr val="000000"/>
                    </a:solidFill>
                    <a:latin typeface="Cambria Math" panose="02040503050406030204" pitchFamily="18" charset="0"/>
                  </a:rPr>
                  <m:t>1</m:t>
                </m:r>
                <m:r>
                  <a:rPr xmlns:a="http://schemas.openxmlformats.org/drawingml/2006/main" sz="3900" i="1">
                    <a:solidFill>
                      <a:srgbClr val="000000"/>
                    </a:solidFill>
                    <a:latin typeface="Cambria Math" panose="02040503050406030204" pitchFamily="18" charset="0"/>
                  </a:rPr>
                  <m:t>]</m:t>
                </m:r>
              </m:oMath>
            </a14:m>
            <a:r>
              <a:t> we employed </a:t>
            </a:r>
            <a:r>
              <a:rPr b="1"/>
              <a:t>GP-UCB </a:t>
            </a:r>
            <a:r>
              <a:t>for pricing, while for the bidding problem we considered a sequence of </a:t>
            </a:r>
            <a:r>
              <a:rPr b="1"/>
              <a:t>second price auction </a:t>
            </a:r>
            <a:r>
              <a:t>and employed a </a:t>
            </a:r>
            <a:r>
              <a:rPr b="1"/>
              <a:t>Multiplicative Pacing Strategy</a:t>
            </a:r>
            <a:r>
              <a:t> and a </a:t>
            </a:r>
            <a:r>
              <a:rPr b="1"/>
              <a:t>UCB-Like</a:t>
            </a:r>
            <a:r>
              <a:t> approach.</a:t>
            </a:r>
          </a:p>
        </p:txBody>
      </p:sp>
      <p:pic>
        <p:nvPicPr>
          <p:cNvPr id="122" name="pasted-movie.png" descr="pasted-movie.png"/>
          <p:cNvPicPr>
            <a:picLocks noChangeAspect="1"/>
          </p:cNvPicPr>
          <p:nvPr/>
        </p:nvPicPr>
        <p:blipFill>
          <a:blip r:embed="rId3">
            <a:extLst/>
          </a:blip>
          <a:srcRect l="3812" t="18737" r="11152" b="6981"/>
          <a:stretch>
            <a:fillRect/>
          </a:stretch>
        </p:blipFill>
        <p:spPr>
          <a:xfrm>
            <a:off x="118313" y="6535578"/>
            <a:ext cx="6060177" cy="3970321"/>
          </a:xfrm>
          <a:prstGeom prst="rect">
            <a:avLst/>
          </a:prstGeom>
          <a:ln w="12700">
            <a:miter lim="400000"/>
          </a:ln>
        </p:spPr>
      </p:pic>
      <p:sp>
        <p:nvSpPr>
          <p:cNvPr id="123" name="object 5"/>
          <p:cNvSpPr txBox="1"/>
          <p:nvPr/>
        </p:nvSpPr>
        <p:spPr>
          <a:xfrm>
            <a:off x="-210907" y="10739563"/>
            <a:ext cx="6718721" cy="116690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138" sz="2500"/>
            </a:pPr>
            <a:r>
              <a:t>Fig. 1 - The demand curve which represent the conversion probability, in this case this function is modeled simply as </a:t>
            </a:r>
            <a14:m>
              <m:oMath>
                <m:r>
                  <a:rPr xmlns:a="http://schemas.openxmlformats.org/drawingml/2006/main" sz="2700" i="1">
                    <a:solidFill>
                      <a:srgbClr val="000000"/>
                    </a:solidFill>
                    <a:latin typeface="Cambria Math" panose="02040503050406030204" pitchFamily="18" charset="0"/>
                  </a:rPr>
                  <m:t>1</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p</m:t>
                </m:r>
              </m:oMath>
            </a14:m>
            <a:r>
              <a:t>.</a:t>
            </a:r>
          </a:p>
        </p:txBody>
      </p:sp>
      <p:sp>
        <p:nvSpPr>
          <p:cNvPr id="124" name="object 5"/>
          <p:cNvSpPr txBox="1"/>
          <p:nvPr/>
        </p:nvSpPr>
        <p:spPr>
          <a:xfrm>
            <a:off x="13716804" y="10730468"/>
            <a:ext cx="6084973" cy="11850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138" sz="2500"/>
            </a:pPr>
            <a:r>
              <a:t>Fig. 3 - Clairvoyant profit curve representing the profit for each price, the profit is compute as </a:t>
            </a:r>
            <a14:m>
              <m:oMath>
                <m:r>
                  <a:rPr xmlns:a="http://schemas.openxmlformats.org/drawingml/2006/main" sz="2700" i="1">
                    <a:solidFill>
                      <a:srgbClr val="000000"/>
                    </a:solidFill>
                    <a:latin typeface="Cambria Math" panose="02040503050406030204" pitchFamily="18" charset="0"/>
                  </a:rPr>
                  <m:t>P</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p</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c</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m:t>
                </m:r>
                <m:sSub>
                  <m:e>
                    <m:r>
                      <a:rPr xmlns:a="http://schemas.openxmlformats.org/drawingml/2006/main" sz="2700" i="1">
                        <a:solidFill>
                          <a:srgbClr val="000000"/>
                        </a:solidFill>
                        <a:latin typeface="Cambria Math" panose="02040503050406030204" pitchFamily="18" charset="0"/>
                      </a:rPr>
                      <m:t>n</m:t>
                    </m:r>
                  </m:e>
                  <m:sub>
                    <m:r>
                      <a:rPr xmlns:a="http://schemas.openxmlformats.org/drawingml/2006/main" sz="2700" i="1">
                        <a:solidFill>
                          <a:srgbClr val="000000"/>
                        </a:solidFill>
                        <a:latin typeface="Cambria Math" panose="02040503050406030204" pitchFamily="18" charset="0"/>
                      </a:rPr>
                      <m:t>t</m:t>
                    </m:r>
                  </m:sub>
                </m:sSub>
              </m:oMath>
            </a14:m>
            <a:r>
              <a:t> where </a:t>
            </a:r>
            <a14:m>
              <m:oMath>
                <m:sSub>
                  <m:e>
                    <m:r>
                      <a:rPr xmlns:a="http://schemas.openxmlformats.org/drawingml/2006/main" sz="2700" i="1">
                        <a:solidFill>
                          <a:srgbClr val="000000"/>
                        </a:solidFill>
                        <a:latin typeface="Cambria Math" panose="02040503050406030204" pitchFamily="18" charset="0"/>
                      </a:rPr>
                      <m:t>n</m:t>
                    </m:r>
                  </m:e>
                  <m:sub>
                    <m:r>
                      <a:rPr xmlns:a="http://schemas.openxmlformats.org/drawingml/2006/main" sz="2700" i="1">
                        <a:solidFill>
                          <a:srgbClr val="000000"/>
                        </a:solidFill>
                        <a:latin typeface="Cambria Math" panose="02040503050406030204" pitchFamily="18" charset="0"/>
                      </a:rPr>
                      <m:t>t</m:t>
                    </m:r>
                  </m:sub>
                </m:sSub>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D</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p</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m:t>
                </m:r>
                <m:sSub>
                  <m:e>
                    <m:r>
                      <a:rPr xmlns:a="http://schemas.openxmlformats.org/drawingml/2006/main" sz="2700" i="1">
                        <a:solidFill>
                          <a:srgbClr val="000000"/>
                        </a:solidFill>
                        <a:latin typeface="Cambria Math" panose="02040503050406030204" pitchFamily="18" charset="0"/>
                      </a:rPr>
                      <m:t>n</m:t>
                    </m:r>
                  </m:e>
                  <m:sub>
                    <m:r>
                      <a:rPr xmlns:a="http://schemas.openxmlformats.org/drawingml/2006/main" sz="2700" i="1">
                        <a:solidFill>
                          <a:srgbClr val="000000"/>
                        </a:solidFill>
                        <a:latin typeface="Cambria Math" panose="02040503050406030204" pitchFamily="18" charset="0"/>
                      </a:rPr>
                      <m:t>c</m:t>
                    </m:r>
                  </m:sub>
                </m:sSub>
              </m:oMath>
            </a14:m>
            <a:r>
              <a:t>.</a:t>
            </a:r>
          </a:p>
        </p:txBody>
      </p:sp>
      <p:sp>
        <p:nvSpPr>
          <p:cNvPr id="125" name="object 5"/>
          <p:cNvSpPr txBox="1"/>
          <p:nvPr/>
        </p:nvSpPr>
        <p:spPr>
          <a:xfrm>
            <a:off x="6752949" y="10739563"/>
            <a:ext cx="6718721" cy="11610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138" sz="2500"/>
            </a:pPr>
            <a:r>
              <a:t>Fig. 2 - The distribution over competing bids, in a stochastic environment is modeled as a uniform distribution </a:t>
            </a:r>
            <a14:m>
              <m:oMath>
                <m:r>
                  <m:rPr>
                    <m:scr m:val="script"/>
                  </m:rPr>
                  <a:rPr xmlns:a="http://schemas.openxmlformats.org/drawingml/2006/main" sz="2700" i="1">
                    <a:solidFill>
                      <a:srgbClr val="000000"/>
                    </a:solidFill>
                    <a:latin typeface="Cambria Math" panose="02040503050406030204" pitchFamily="18" charset="0"/>
                  </a:rPr>
                  <m:t>U</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0,1</m:t>
                </m:r>
                <m:r>
                  <a:rPr xmlns:a="http://schemas.openxmlformats.org/drawingml/2006/main" sz="2700" i="1">
                    <a:solidFill>
                      <a:srgbClr val="000000"/>
                    </a:solidFill>
                    <a:latin typeface="Cambria Math" panose="02040503050406030204" pitchFamily="18" charset="0"/>
                  </a:rPr>
                  <m:t>)</m:t>
                </m:r>
              </m:oMath>
            </a14:m>
            <a:r>
              <a:t>.</a:t>
            </a:r>
          </a:p>
        </p:txBody>
      </p:sp>
      <p:pic>
        <p:nvPicPr>
          <p:cNvPr id="126" name="pasted-movie.png" descr="pasted-movie.png"/>
          <p:cNvPicPr>
            <a:picLocks noChangeAspect="1"/>
          </p:cNvPicPr>
          <p:nvPr/>
        </p:nvPicPr>
        <p:blipFill>
          <a:blip r:embed="rId4">
            <a:extLst/>
          </a:blip>
          <a:srcRect l="2531" t="17938" r="10455" b="5830"/>
          <a:stretch>
            <a:fillRect/>
          </a:stretch>
        </p:blipFill>
        <p:spPr>
          <a:xfrm>
            <a:off x="13647592" y="6476047"/>
            <a:ext cx="6223499" cy="4089241"/>
          </a:xfrm>
          <a:prstGeom prst="rect">
            <a:avLst/>
          </a:prstGeom>
          <a:ln w="12700">
            <a:miter lim="400000"/>
          </a:ln>
        </p:spPr>
      </p:pic>
      <p:pic>
        <p:nvPicPr>
          <p:cNvPr id="127" name="pasted-movie.png" descr="pasted-movie.png"/>
          <p:cNvPicPr>
            <a:picLocks noChangeAspect="1"/>
          </p:cNvPicPr>
          <p:nvPr/>
        </p:nvPicPr>
        <p:blipFill>
          <a:blip r:embed="rId5">
            <a:extLst/>
          </a:blip>
          <a:srcRect l="3070" t="17573" r="9261" b="5039"/>
          <a:stretch>
            <a:fillRect/>
          </a:stretch>
        </p:blipFill>
        <p:spPr>
          <a:xfrm>
            <a:off x="6792912" y="6476047"/>
            <a:ext cx="6518122" cy="419543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9" name="Immagine 4" descr="Immagine 4"/>
          <p:cNvPicPr>
            <a:picLocks noChangeAspect="1"/>
          </p:cNvPicPr>
          <p:nvPr/>
        </p:nvPicPr>
        <p:blipFill>
          <a:blip r:embed="rId2">
            <a:extLst/>
          </a:blip>
          <a:stretch>
            <a:fillRect/>
          </a:stretch>
        </p:blipFill>
        <p:spPr>
          <a:xfrm>
            <a:off x="374650" y="111125"/>
            <a:ext cx="4980021" cy="1267864"/>
          </a:xfrm>
          <a:prstGeom prst="rect">
            <a:avLst/>
          </a:prstGeom>
          <a:ln w="12700">
            <a:miter lim="400000"/>
          </a:ln>
        </p:spPr>
      </p:pic>
      <p:sp>
        <p:nvSpPr>
          <p:cNvPr id="130" name="object 5"/>
          <p:cNvSpPr txBox="1"/>
          <p:nvPr/>
        </p:nvSpPr>
        <p:spPr>
          <a:xfrm>
            <a:off x="14019128" y="242803"/>
            <a:ext cx="608497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vl1pPr>
          </a:lstStyle>
          <a:p>
            <a:pPr/>
            <a:r>
              <a:t>       OLA - Project Assignment</a:t>
            </a:r>
          </a:p>
        </p:txBody>
      </p:sp>
      <p:sp>
        <p:nvSpPr>
          <p:cNvPr id="131" name="Connettore diritto 7"/>
          <p:cNvSpPr/>
          <p:nvPr/>
        </p:nvSpPr>
        <p:spPr>
          <a:xfrm>
            <a:off x="374650" y="1558925"/>
            <a:ext cx="19354800" cy="0"/>
          </a:xfrm>
          <a:prstGeom prst="line">
            <a:avLst/>
          </a:prstGeom>
          <a:ln>
            <a:solidFill>
              <a:srgbClr val="000000"/>
            </a:solidFill>
          </a:ln>
        </p:spPr>
        <p:txBody>
          <a:bodyPr lIns="45719" rIns="45719"/>
          <a:lstStyle/>
          <a:p>
            <a:pPr/>
          </a:p>
        </p:txBody>
      </p:sp>
      <p:sp>
        <p:nvSpPr>
          <p:cNvPr id="132" name="object 5"/>
          <p:cNvSpPr txBox="1"/>
          <p:nvPr/>
        </p:nvSpPr>
        <p:spPr>
          <a:xfrm>
            <a:off x="10531671" y="733425"/>
            <a:ext cx="9572429"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atin typeface="Calibri Light"/>
                <a:ea typeface="Calibri Light"/>
                <a:cs typeface="Calibri Light"/>
                <a:sym typeface="Calibri Light"/>
              </a:defRPr>
            </a:lvl1pPr>
          </a:lstStyle>
          <a:p>
            <a:pPr/>
            <a:r>
              <a:t>N. Balestrieri, A. Bertogalli, F. Cavalieri, N. Tombini</a:t>
            </a:r>
          </a:p>
        </p:txBody>
      </p:sp>
      <p:sp>
        <p:nvSpPr>
          <p:cNvPr id="133" name="object 5"/>
          <p:cNvSpPr txBox="1"/>
          <p:nvPr/>
        </p:nvSpPr>
        <p:spPr>
          <a:xfrm>
            <a:off x="-393701" y="1939713"/>
            <a:ext cx="17081008" cy="915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7200"/>
            </a:lvl1pPr>
          </a:lstStyle>
          <a:p>
            <a:pPr/>
            <a:r>
              <a:t>Stochastic environment - Pricing GP-UCB</a:t>
            </a:r>
          </a:p>
        </p:txBody>
      </p:sp>
      <p:sp>
        <p:nvSpPr>
          <p:cNvPr id="134" name="object 5"/>
          <p:cNvSpPr txBox="1"/>
          <p:nvPr/>
        </p:nvSpPr>
        <p:spPr>
          <a:xfrm>
            <a:off x="-373578" y="3231529"/>
            <a:ext cx="20075481" cy="11674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200" sz="3600"/>
            </a:pPr>
            <a:r>
              <a:t>Here we employ </a:t>
            </a:r>
            <a:r>
              <a:rPr b="1"/>
              <a:t>GP-UCB </a:t>
            </a:r>
            <a:r>
              <a:t>over a continuous set of prices </a:t>
            </a:r>
            <a14:m>
              <m:oMath>
                <m:r>
                  <a:rPr xmlns:a="http://schemas.openxmlformats.org/drawingml/2006/main" sz="3900" i="1">
                    <a:solidFill>
                      <a:srgbClr val="000000"/>
                    </a:solidFill>
                    <a:latin typeface="Cambria Math" panose="02040503050406030204" pitchFamily="18" charset="0"/>
                  </a:rPr>
                  <m:t>p</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r>
                  <a:rPr xmlns:a="http://schemas.openxmlformats.org/drawingml/2006/main" sz="3900" i="1">
                    <a:solidFill>
                      <a:srgbClr val="000000"/>
                    </a:solidFill>
                    <a:latin typeface="Cambria Math" panose="02040503050406030204" pitchFamily="18" charset="0"/>
                  </a:rPr>
                  <m:t>1</m:t>
                </m:r>
                <m:r>
                  <a:rPr xmlns:a="http://schemas.openxmlformats.org/drawingml/2006/main" sz="3900" i="1">
                    <a:solidFill>
                      <a:srgbClr val="000000"/>
                    </a:solidFill>
                    <a:latin typeface="Cambria Math" panose="02040503050406030204" pitchFamily="18" charset="0"/>
                  </a:rPr>
                  <m:t>]</m:t>
                </m:r>
              </m:oMath>
            </a14:m>
            <a:r>
              <a:t> considering the following parameters: the cost  </a:t>
            </a:r>
            <a14:m>
              <m:oMath>
                <m:r>
                  <a:rPr xmlns:a="http://schemas.openxmlformats.org/drawingml/2006/main" sz="3900" i="1">
                    <a:solidFill>
                      <a:srgbClr val="000000"/>
                    </a:solidFill>
                    <a:latin typeface="Cambria Math" panose="02040503050406030204" pitchFamily="18" charset="0"/>
                  </a:rPr>
                  <m:t>c</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0.25</m:t>
                </m:r>
              </m:oMath>
            </a14:m>
            <a:r>
              <a:t>, the number of rounds </a:t>
            </a:r>
            <a14:m>
              <m:oMath>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250</m:t>
                </m:r>
              </m:oMath>
            </a14:m>
            <a:r>
              <a:t>, </a:t>
            </a:r>
            <a14:m>
              <m:oMath>
                <m:r>
                  <a:rPr xmlns:a="http://schemas.openxmlformats.org/drawingml/2006/main" sz="3900" i="1">
                    <a:solidFill>
                      <a:srgbClr val="000000"/>
                    </a:solidFill>
                    <a:latin typeface="Cambria Math" panose="02040503050406030204" pitchFamily="18" charset="0"/>
                  </a:rPr>
                  <m:t>K</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50</m:t>
                </m:r>
              </m:oMath>
            </a14:m>
            <a:r>
              <a:t>, customers = 1500. The execution have been made over 10 trials.</a:t>
            </a:r>
          </a:p>
        </p:txBody>
      </p:sp>
      <p:sp>
        <p:nvSpPr>
          <p:cNvPr id="135" name="object 5"/>
          <p:cNvSpPr txBox="1"/>
          <p:nvPr/>
        </p:nvSpPr>
        <p:spPr>
          <a:xfrm>
            <a:off x="714021" y="10938151"/>
            <a:ext cx="7742818" cy="3236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4 - The average regret achieved over 10 trials by GP-UCB.</a:t>
            </a:r>
          </a:p>
        </p:txBody>
      </p:sp>
      <p:sp>
        <p:nvSpPr>
          <p:cNvPr id="136" name="object 5"/>
          <p:cNvSpPr txBox="1"/>
          <p:nvPr/>
        </p:nvSpPr>
        <p:spPr>
          <a:xfrm>
            <a:off x="10541375" y="10938151"/>
            <a:ext cx="6961118" cy="3236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5 - The regret for every trial archived by GP-UCB.</a:t>
            </a:r>
          </a:p>
        </p:txBody>
      </p:sp>
      <p:pic>
        <p:nvPicPr>
          <p:cNvPr id="137" name="pasted-movie.png" descr="pasted-movie.png"/>
          <p:cNvPicPr>
            <a:picLocks noChangeAspect="1"/>
          </p:cNvPicPr>
          <p:nvPr/>
        </p:nvPicPr>
        <p:blipFill>
          <a:blip r:embed="rId3">
            <a:extLst/>
          </a:blip>
          <a:srcRect l="1617" t="12639" r="10368" b="5314"/>
          <a:stretch>
            <a:fillRect/>
          </a:stretch>
        </p:blipFill>
        <p:spPr>
          <a:xfrm>
            <a:off x="182799" y="4774965"/>
            <a:ext cx="8578721" cy="5997812"/>
          </a:xfrm>
          <a:prstGeom prst="rect">
            <a:avLst/>
          </a:prstGeom>
          <a:ln w="12700">
            <a:miter lim="400000"/>
          </a:ln>
        </p:spPr>
      </p:pic>
      <p:pic>
        <p:nvPicPr>
          <p:cNvPr id="138" name="pasted-movie.png" descr="pasted-movie.png"/>
          <p:cNvPicPr>
            <a:picLocks noChangeAspect="1"/>
          </p:cNvPicPr>
          <p:nvPr/>
        </p:nvPicPr>
        <p:blipFill>
          <a:blip r:embed="rId4">
            <a:extLst/>
          </a:blip>
          <a:srcRect l="1446" t="17651" r="1446" b="5205"/>
          <a:stretch>
            <a:fillRect/>
          </a:stretch>
        </p:blipFill>
        <p:spPr>
          <a:xfrm>
            <a:off x="9147335" y="4993406"/>
            <a:ext cx="10774076" cy="5680834"/>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0" name="Immagine 4" descr="Immagine 4"/>
          <p:cNvPicPr>
            <a:picLocks noChangeAspect="1"/>
          </p:cNvPicPr>
          <p:nvPr/>
        </p:nvPicPr>
        <p:blipFill>
          <a:blip r:embed="rId2">
            <a:extLst/>
          </a:blip>
          <a:stretch>
            <a:fillRect/>
          </a:stretch>
        </p:blipFill>
        <p:spPr>
          <a:xfrm>
            <a:off x="374650" y="111125"/>
            <a:ext cx="4980021" cy="1267864"/>
          </a:xfrm>
          <a:prstGeom prst="rect">
            <a:avLst/>
          </a:prstGeom>
          <a:ln w="12700">
            <a:miter lim="400000"/>
          </a:ln>
        </p:spPr>
      </p:pic>
      <p:sp>
        <p:nvSpPr>
          <p:cNvPr id="141" name="object 5"/>
          <p:cNvSpPr txBox="1"/>
          <p:nvPr/>
        </p:nvSpPr>
        <p:spPr>
          <a:xfrm>
            <a:off x="14019128" y="242803"/>
            <a:ext cx="608497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vl1pPr>
          </a:lstStyle>
          <a:p>
            <a:pPr/>
            <a:r>
              <a:t>       OLA - Project Assignment</a:t>
            </a:r>
          </a:p>
        </p:txBody>
      </p:sp>
      <p:sp>
        <p:nvSpPr>
          <p:cNvPr id="142" name="Connettore diritto 7"/>
          <p:cNvSpPr/>
          <p:nvPr/>
        </p:nvSpPr>
        <p:spPr>
          <a:xfrm>
            <a:off x="374650" y="1558925"/>
            <a:ext cx="19354800" cy="0"/>
          </a:xfrm>
          <a:prstGeom prst="line">
            <a:avLst/>
          </a:prstGeom>
          <a:ln>
            <a:solidFill>
              <a:srgbClr val="000000"/>
            </a:solidFill>
          </a:ln>
        </p:spPr>
        <p:txBody>
          <a:bodyPr lIns="45719" rIns="45719"/>
          <a:lstStyle/>
          <a:p>
            <a:pPr/>
          </a:p>
        </p:txBody>
      </p:sp>
      <p:sp>
        <p:nvSpPr>
          <p:cNvPr id="143" name="object 5"/>
          <p:cNvSpPr txBox="1"/>
          <p:nvPr/>
        </p:nvSpPr>
        <p:spPr>
          <a:xfrm>
            <a:off x="10531671" y="733425"/>
            <a:ext cx="9572429"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atin typeface="Calibri Light"/>
                <a:ea typeface="Calibri Light"/>
                <a:cs typeface="Calibri Light"/>
                <a:sym typeface="Calibri Light"/>
              </a:defRPr>
            </a:lvl1pPr>
          </a:lstStyle>
          <a:p>
            <a:pPr/>
            <a:r>
              <a:t>N. Balestrieri, A. Bertogalli, F. Cavalieri, N. Tombini</a:t>
            </a:r>
          </a:p>
        </p:txBody>
      </p:sp>
      <p:sp>
        <p:nvSpPr>
          <p:cNvPr id="144" name="object 5"/>
          <p:cNvSpPr txBox="1"/>
          <p:nvPr/>
        </p:nvSpPr>
        <p:spPr>
          <a:xfrm>
            <a:off x="-393701" y="1939713"/>
            <a:ext cx="17081008" cy="915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7200"/>
            </a:lvl1pPr>
          </a:lstStyle>
          <a:p>
            <a:pPr/>
            <a:r>
              <a:t>Stochastic environment - Pricing GP-UCB</a:t>
            </a:r>
          </a:p>
        </p:txBody>
      </p:sp>
      <p:sp>
        <p:nvSpPr>
          <p:cNvPr id="145" name="object 5"/>
          <p:cNvSpPr txBox="1"/>
          <p:nvPr/>
        </p:nvSpPr>
        <p:spPr>
          <a:xfrm>
            <a:off x="-373578" y="3231529"/>
            <a:ext cx="20075481" cy="10166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3600"/>
            </a:lvl1pPr>
          </a:lstStyle>
          <a:p>
            <a:pPr/>
            <a:r>
              <a:t>Here we inspect the chosen prices, as we can see the algorithm perform well (almost) converging to the optimal price. Notice that the heat map that we show is discretised for visualisation purposes.</a:t>
            </a:r>
          </a:p>
        </p:txBody>
      </p:sp>
      <p:sp>
        <p:nvSpPr>
          <p:cNvPr id="146" name="object 5"/>
          <p:cNvSpPr txBox="1"/>
          <p:nvPr/>
        </p:nvSpPr>
        <p:spPr>
          <a:xfrm>
            <a:off x="601218" y="10570449"/>
            <a:ext cx="8312644" cy="3698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138" sz="2500"/>
            </a:pPr>
            <a:r>
              <a:t>Fig. 6 - The chosen prices frequency (</a:t>
            </a:r>
            <a14:m>
              <m:oMath>
                <m:r>
                  <a:rPr xmlns:a="http://schemas.openxmlformats.org/drawingml/2006/main" sz="2700" i="1">
                    <a:solidFill>
                      <a:srgbClr val="000000"/>
                    </a:solidFill>
                    <a:latin typeface="Cambria Math" panose="02040503050406030204" pitchFamily="18" charset="0"/>
                  </a:rPr>
                  <m:t>N</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t</m:t>
                </m:r>
                <m:r>
                  <a:rPr xmlns:a="http://schemas.openxmlformats.org/drawingml/2006/main" sz="2700" i="1">
                    <a:solidFill>
                      <a:srgbClr val="000000"/>
                    </a:solidFill>
                    <a:latin typeface="Cambria Math" panose="02040503050406030204" pitchFamily="18" charset="0"/>
                  </a:rPr>
                  <m:t>)</m:t>
                </m:r>
              </m:oMath>
            </a14:m>
            <a:r>
              <a:t>) for each trial - GP-UCB.</a:t>
            </a:r>
          </a:p>
        </p:txBody>
      </p:sp>
      <p:sp>
        <p:nvSpPr>
          <p:cNvPr id="147" name="object 5"/>
          <p:cNvSpPr txBox="1"/>
          <p:nvPr/>
        </p:nvSpPr>
        <p:spPr>
          <a:xfrm>
            <a:off x="11386999" y="10396714"/>
            <a:ext cx="7861773" cy="7173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7 - Here we plot the final estimated profit curve (normalized), along with the chosen prices samples.</a:t>
            </a:r>
          </a:p>
        </p:txBody>
      </p:sp>
      <p:pic>
        <p:nvPicPr>
          <p:cNvPr id="148" name="pasted-movie.png" descr="pasted-movie.png"/>
          <p:cNvPicPr>
            <a:picLocks noChangeAspect="1"/>
          </p:cNvPicPr>
          <p:nvPr/>
        </p:nvPicPr>
        <p:blipFill>
          <a:blip r:embed="rId3">
            <a:extLst/>
          </a:blip>
          <a:srcRect l="0" t="12845" r="8266" b="6049"/>
          <a:stretch>
            <a:fillRect/>
          </a:stretch>
        </p:blipFill>
        <p:spPr>
          <a:xfrm>
            <a:off x="9878835" y="5246782"/>
            <a:ext cx="9377551" cy="4836457"/>
          </a:xfrm>
          <a:prstGeom prst="rect">
            <a:avLst/>
          </a:prstGeom>
          <a:ln w="12700">
            <a:miter lim="400000"/>
          </a:ln>
        </p:spPr>
      </p:pic>
      <p:pic>
        <p:nvPicPr>
          <p:cNvPr id="149" name="pasted-movie.png" descr="pasted-movie.png"/>
          <p:cNvPicPr>
            <a:picLocks noChangeAspect="1"/>
          </p:cNvPicPr>
          <p:nvPr/>
        </p:nvPicPr>
        <p:blipFill>
          <a:blip r:embed="rId4">
            <a:extLst/>
          </a:blip>
          <a:srcRect l="3186" t="17864" r="1655" b="0"/>
          <a:stretch>
            <a:fillRect/>
          </a:stretch>
        </p:blipFill>
        <p:spPr>
          <a:xfrm>
            <a:off x="100247" y="5285875"/>
            <a:ext cx="9721985" cy="490048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Immagine 4" descr="Immagine 4"/>
          <p:cNvPicPr>
            <a:picLocks noChangeAspect="1"/>
          </p:cNvPicPr>
          <p:nvPr/>
        </p:nvPicPr>
        <p:blipFill>
          <a:blip r:embed="rId2">
            <a:extLst/>
          </a:blip>
          <a:stretch>
            <a:fillRect/>
          </a:stretch>
        </p:blipFill>
        <p:spPr>
          <a:xfrm>
            <a:off x="374650" y="111125"/>
            <a:ext cx="4980021" cy="1267864"/>
          </a:xfrm>
          <a:prstGeom prst="rect">
            <a:avLst/>
          </a:prstGeom>
          <a:ln w="12700">
            <a:miter lim="400000"/>
          </a:ln>
        </p:spPr>
      </p:pic>
      <p:sp>
        <p:nvSpPr>
          <p:cNvPr id="152" name="object 5"/>
          <p:cNvSpPr txBox="1"/>
          <p:nvPr/>
        </p:nvSpPr>
        <p:spPr>
          <a:xfrm>
            <a:off x="14019128" y="242803"/>
            <a:ext cx="608497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vl1pPr>
          </a:lstStyle>
          <a:p>
            <a:pPr/>
            <a:r>
              <a:t>       OLA - Project Assignment</a:t>
            </a:r>
          </a:p>
        </p:txBody>
      </p:sp>
      <p:sp>
        <p:nvSpPr>
          <p:cNvPr id="153" name="Connettore diritto 7"/>
          <p:cNvSpPr/>
          <p:nvPr/>
        </p:nvSpPr>
        <p:spPr>
          <a:xfrm>
            <a:off x="374650" y="1558925"/>
            <a:ext cx="19354800" cy="0"/>
          </a:xfrm>
          <a:prstGeom prst="line">
            <a:avLst/>
          </a:prstGeom>
          <a:ln>
            <a:solidFill>
              <a:srgbClr val="000000"/>
            </a:solidFill>
          </a:ln>
        </p:spPr>
        <p:txBody>
          <a:bodyPr lIns="45719" rIns="45719"/>
          <a:lstStyle/>
          <a:p>
            <a:pPr/>
          </a:p>
        </p:txBody>
      </p:sp>
      <p:sp>
        <p:nvSpPr>
          <p:cNvPr id="154" name="object 5"/>
          <p:cNvSpPr txBox="1"/>
          <p:nvPr/>
        </p:nvSpPr>
        <p:spPr>
          <a:xfrm>
            <a:off x="10531671" y="733425"/>
            <a:ext cx="9572429"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atin typeface="Calibri Light"/>
                <a:ea typeface="Calibri Light"/>
                <a:cs typeface="Calibri Light"/>
                <a:sym typeface="Calibri Light"/>
              </a:defRPr>
            </a:lvl1pPr>
          </a:lstStyle>
          <a:p>
            <a:pPr/>
            <a:r>
              <a:t>N. Balestrieri, A. Bertogalli, F. Cavalieri, N. Tombini</a:t>
            </a:r>
          </a:p>
        </p:txBody>
      </p:sp>
      <p:sp>
        <p:nvSpPr>
          <p:cNvPr id="155" name="object 5"/>
          <p:cNvSpPr txBox="1"/>
          <p:nvPr/>
        </p:nvSpPr>
        <p:spPr>
          <a:xfrm>
            <a:off x="-393701" y="1939713"/>
            <a:ext cx="19759112" cy="915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7200"/>
            </a:lvl1pPr>
          </a:lstStyle>
          <a:p>
            <a:pPr/>
            <a:r>
              <a:t>Stochastic environment - Bidding multiplicative pacing</a:t>
            </a:r>
          </a:p>
        </p:txBody>
      </p:sp>
      <p:sp>
        <p:nvSpPr>
          <p:cNvPr id="156" name="object 5"/>
          <p:cNvSpPr txBox="1"/>
          <p:nvPr/>
        </p:nvSpPr>
        <p:spPr>
          <a:xfrm>
            <a:off x="303648" y="10870544"/>
            <a:ext cx="6352538" cy="7173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8 - The cumulative payments over the users in red we have the budget.</a:t>
            </a:r>
          </a:p>
        </p:txBody>
      </p:sp>
      <p:sp>
        <p:nvSpPr>
          <p:cNvPr id="157" name="Rectangle"/>
          <p:cNvSpPr/>
          <p:nvPr/>
        </p:nvSpPr>
        <p:spPr>
          <a:xfrm>
            <a:off x="12823269" y="6000990"/>
            <a:ext cx="471668" cy="1270001"/>
          </a:xfrm>
          <a:prstGeom prst="rect">
            <a:avLst/>
          </a:prstGeom>
          <a:solidFill>
            <a:srgbClr val="FFFFFF"/>
          </a:solidFill>
          <a:ln w="3175">
            <a:solidFill>
              <a:srgbClr val="FFFFFF"/>
            </a:solidFill>
          </a:ln>
        </p:spPr>
        <p:txBody>
          <a:bodyPr lIns="45719" rIns="45719" anchor="ctr"/>
          <a:lstStyle/>
          <a:p>
            <a:pPr/>
          </a:p>
        </p:txBody>
      </p:sp>
      <p:sp>
        <p:nvSpPr>
          <p:cNvPr id="158" name="object 5"/>
          <p:cNvSpPr txBox="1"/>
          <p:nvPr/>
        </p:nvSpPr>
        <p:spPr>
          <a:xfrm>
            <a:off x="7453522" y="11067394"/>
            <a:ext cx="5412508" cy="3236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9 - The chosen bids curve.</a:t>
            </a:r>
          </a:p>
        </p:txBody>
      </p:sp>
      <p:sp>
        <p:nvSpPr>
          <p:cNvPr id="159" name="object 5"/>
          <p:cNvSpPr txBox="1"/>
          <p:nvPr/>
        </p:nvSpPr>
        <p:spPr>
          <a:xfrm>
            <a:off x="12758006" y="10870544"/>
            <a:ext cx="5910057" cy="7173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10 - The cumulative regret archived by the multiplicative pacing strategy.</a:t>
            </a:r>
          </a:p>
        </p:txBody>
      </p:sp>
      <p:sp>
        <p:nvSpPr>
          <p:cNvPr id="160" name="object 5"/>
          <p:cNvSpPr txBox="1"/>
          <p:nvPr/>
        </p:nvSpPr>
        <p:spPr>
          <a:xfrm>
            <a:off x="-373578" y="3231529"/>
            <a:ext cx="20075481" cy="17583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200" sz="3600"/>
            </a:pPr>
            <a:r>
              <a:t>Here we employ a </a:t>
            </a:r>
            <a:r>
              <a:rPr b="1"/>
              <a:t>Multiplicative Pacing Strategy</a:t>
            </a:r>
            <a:r>
              <a:t> on the bidding problem in stochastic environment (shown in the previous slide). Here we consider the following parameters: the budget </a:t>
            </a:r>
            <a14:m>
              <m:oMath>
                <m:r>
                  <a:rPr xmlns:a="http://schemas.openxmlformats.org/drawingml/2006/main" sz="3900" i="1">
                    <a:solidFill>
                      <a:srgbClr val="000000"/>
                    </a:solidFill>
                    <a:latin typeface="Cambria Math" panose="02040503050406030204" pitchFamily="18" charset="0"/>
                  </a:rPr>
                  <m:t>B</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135</m:t>
                </m:r>
              </m:oMath>
            </a14:m>
            <a:r>
              <a:t>, 3 advertisers, 1500 customers (</a:t>
            </a:r>
            <a14:m>
              <m:oMath>
                <m:sSub>
                  <m:e>
                    <m:r>
                      <a:rPr xmlns:a="http://schemas.openxmlformats.org/drawingml/2006/main" sz="3900" i="1">
                        <a:solidFill>
                          <a:srgbClr val="000000"/>
                        </a:solidFill>
                        <a:latin typeface="Cambria Math" panose="02040503050406030204" pitchFamily="18" charset="0"/>
                      </a:rPr>
                      <m:t>n</m:t>
                    </m:r>
                  </m:e>
                  <m:sub>
                    <m:r>
                      <a:rPr xmlns:a="http://schemas.openxmlformats.org/drawingml/2006/main" sz="3900" i="1">
                        <a:solidFill>
                          <a:srgbClr val="000000"/>
                        </a:solidFill>
                        <a:latin typeface="Cambria Math" panose="02040503050406030204" pitchFamily="18" charset="0"/>
                      </a:rPr>
                      <m:t>c</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1500</m:t>
                </m:r>
              </m:oMath>
            </a14:m>
            <a:r>
              <a:t>), these results were obtained over 10 trials.</a:t>
            </a:r>
          </a:p>
        </p:txBody>
      </p:sp>
      <p:pic>
        <p:nvPicPr>
          <p:cNvPr id="161" name="pasted-movie.png" descr="pasted-movie.png"/>
          <p:cNvPicPr>
            <a:picLocks noChangeAspect="1"/>
          </p:cNvPicPr>
          <p:nvPr/>
        </p:nvPicPr>
        <p:blipFill>
          <a:blip r:embed="rId3">
            <a:extLst/>
          </a:blip>
          <a:srcRect l="3760" t="15379" r="0" b="6775"/>
          <a:stretch>
            <a:fillRect/>
          </a:stretch>
        </p:blipFill>
        <p:spPr>
          <a:xfrm>
            <a:off x="211980" y="5829886"/>
            <a:ext cx="7047799" cy="4758160"/>
          </a:xfrm>
          <a:prstGeom prst="rect">
            <a:avLst/>
          </a:prstGeom>
          <a:ln w="12700">
            <a:miter lim="400000"/>
          </a:ln>
        </p:spPr>
      </p:pic>
      <p:pic>
        <p:nvPicPr>
          <p:cNvPr id="162" name="pasted-movie.png" descr="pasted-movie.png"/>
          <p:cNvPicPr>
            <a:picLocks noChangeAspect="1"/>
          </p:cNvPicPr>
          <p:nvPr/>
        </p:nvPicPr>
        <p:blipFill>
          <a:blip r:embed="rId4">
            <a:extLst/>
          </a:blip>
          <a:srcRect l="2010" t="17745" r="20549" b="10892"/>
          <a:stretch>
            <a:fillRect/>
          </a:stretch>
        </p:blipFill>
        <p:spPr>
          <a:xfrm>
            <a:off x="6571117" y="5881729"/>
            <a:ext cx="6186123" cy="4758083"/>
          </a:xfrm>
          <a:prstGeom prst="rect">
            <a:avLst/>
          </a:prstGeom>
          <a:ln w="12700">
            <a:miter lim="400000"/>
          </a:ln>
        </p:spPr>
      </p:pic>
      <p:pic>
        <p:nvPicPr>
          <p:cNvPr id="163" name="pasted-movie.png" descr="pasted-movie.png"/>
          <p:cNvPicPr>
            <a:picLocks noChangeAspect="1"/>
          </p:cNvPicPr>
          <p:nvPr/>
        </p:nvPicPr>
        <p:blipFill>
          <a:blip r:embed="rId5">
            <a:extLst/>
          </a:blip>
          <a:srcRect l="10119" t="17861" r="1846" b="11327"/>
          <a:stretch>
            <a:fillRect/>
          </a:stretch>
        </p:blipFill>
        <p:spPr>
          <a:xfrm>
            <a:off x="13086336" y="5866883"/>
            <a:ext cx="7032399" cy="4721348"/>
          </a:xfrm>
          <a:prstGeom prst="rect">
            <a:avLst/>
          </a:prstGeom>
          <a:ln w="12700">
            <a:miter lim="400000"/>
          </a:ln>
        </p:spPr>
      </p:pic>
      <p:sp>
        <p:nvSpPr>
          <p:cNvPr id="164" name="object 5"/>
          <p:cNvSpPr txBox="1"/>
          <p:nvPr/>
        </p:nvSpPr>
        <p:spPr>
          <a:xfrm>
            <a:off x="2507345" y="10238549"/>
            <a:ext cx="1422400" cy="38517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14:m>
              <m:oMathPara>
                <m:oMathParaPr>
                  <m:jc m:val="left"/>
                </m:oMathParaPr>
                <m:oMath>
                  <m:sSub>
                    <m:e>
                      <m:r>
                        <a:rPr xmlns:a="http://schemas.openxmlformats.org/drawingml/2006/main" sz="2700" i="1">
                          <a:solidFill>
                            <a:srgbClr val="000000"/>
                          </a:solidFill>
                          <a:latin typeface="Cambria Math" panose="02040503050406030204" pitchFamily="18" charset="0"/>
                        </a:rPr>
                        <m:t>n</m:t>
                      </m:r>
                    </m:e>
                    <m:sub>
                      <m:r>
                        <a:rPr xmlns:a="http://schemas.openxmlformats.org/drawingml/2006/main" sz="2700" i="1">
                          <a:solidFill>
                            <a:srgbClr val="000000"/>
                          </a:solidFill>
                          <a:latin typeface="Cambria Math" panose="02040503050406030204" pitchFamily="18" charset="0"/>
                        </a:rPr>
                        <m:t>c</m:t>
                      </m:r>
                    </m:sub>
                  </m:sSub>
                </m:oMath>
              </m:oMathPara>
            </a14:m>
          </a:p>
        </p:txBody>
      </p:sp>
      <p:sp>
        <p:nvSpPr>
          <p:cNvPr id="165" name="object 5"/>
          <p:cNvSpPr txBox="1"/>
          <p:nvPr/>
        </p:nvSpPr>
        <p:spPr>
          <a:xfrm>
            <a:off x="9150591" y="10402573"/>
            <a:ext cx="1422400" cy="38517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14:m>
              <m:oMathPara>
                <m:oMathParaPr>
                  <m:jc m:val="left"/>
                </m:oMathParaPr>
                <m:oMath>
                  <m:sSub>
                    <m:e>
                      <m:r>
                        <a:rPr xmlns:a="http://schemas.openxmlformats.org/drawingml/2006/main" sz="2700" i="1">
                          <a:solidFill>
                            <a:srgbClr val="000000"/>
                          </a:solidFill>
                          <a:latin typeface="Cambria Math" panose="02040503050406030204" pitchFamily="18" charset="0"/>
                        </a:rPr>
                        <m:t>n</m:t>
                      </m:r>
                    </m:e>
                    <m:sub>
                      <m:r>
                        <a:rPr xmlns:a="http://schemas.openxmlformats.org/drawingml/2006/main" sz="2700" i="1">
                          <a:solidFill>
                            <a:srgbClr val="000000"/>
                          </a:solidFill>
                          <a:latin typeface="Cambria Math" panose="02040503050406030204" pitchFamily="18" charset="0"/>
                        </a:rPr>
                        <m:t>c</m:t>
                      </m:r>
                    </m:sub>
                  </m:sSub>
                </m:oMath>
              </m:oMathPara>
            </a14:m>
          </a:p>
        </p:txBody>
      </p:sp>
      <p:sp>
        <p:nvSpPr>
          <p:cNvPr id="166" name="object 5"/>
          <p:cNvSpPr txBox="1"/>
          <p:nvPr/>
        </p:nvSpPr>
        <p:spPr>
          <a:xfrm>
            <a:off x="15129988" y="10402573"/>
            <a:ext cx="1422399" cy="38517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14:m>
              <m:oMathPara>
                <m:oMathParaPr>
                  <m:jc m:val="left"/>
                </m:oMathParaPr>
                <m:oMath>
                  <m:sSub>
                    <m:e>
                      <m:r>
                        <a:rPr xmlns:a="http://schemas.openxmlformats.org/drawingml/2006/main" sz="2700" i="1">
                          <a:solidFill>
                            <a:srgbClr val="000000"/>
                          </a:solidFill>
                          <a:latin typeface="Cambria Math" panose="02040503050406030204" pitchFamily="18" charset="0"/>
                        </a:rPr>
                        <m:t>n</m:t>
                      </m:r>
                    </m:e>
                    <m:sub>
                      <m:r>
                        <a:rPr xmlns:a="http://schemas.openxmlformats.org/drawingml/2006/main" sz="2700" i="1">
                          <a:solidFill>
                            <a:srgbClr val="000000"/>
                          </a:solidFill>
                          <a:latin typeface="Cambria Math" panose="02040503050406030204" pitchFamily="18" charset="0"/>
                        </a:rPr>
                        <m:t>c</m:t>
                      </m:r>
                    </m:sub>
                  </m:sSub>
                </m:oMath>
              </m:oMathPara>
            </a14: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Immagine 4" descr="Immagine 4"/>
          <p:cNvPicPr>
            <a:picLocks noChangeAspect="1"/>
          </p:cNvPicPr>
          <p:nvPr/>
        </p:nvPicPr>
        <p:blipFill>
          <a:blip r:embed="rId2">
            <a:extLst/>
          </a:blip>
          <a:stretch>
            <a:fillRect/>
          </a:stretch>
        </p:blipFill>
        <p:spPr>
          <a:xfrm>
            <a:off x="374650" y="111125"/>
            <a:ext cx="4980021" cy="1267864"/>
          </a:xfrm>
          <a:prstGeom prst="rect">
            <a:avLst/>
          </a:prstGeom>
          <a:ln w="12700">
            <a:miter lim="400000"/>
          </a:ln>
        </p:spPr>
      </p:pic>
      <p:sp>
        <p:nvSpPr>
          <p:cNvPr id="169" name="object 5"/>
          <p:cNvSpPr txBox="1"/>
          <p:nvPr/>
        </p:nvSpPr>
        <p:spPr>
          <a:xfrm>
            <a:off x="14019128" y="242803"/>
            <a:ext cx="608497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vl1pPr>
          </a:lstStyle>
          <a:p>
            <a:pPr/>
            <a:r>
              <a:t>       OLA - Project Assignment</a:t>
            </a:r>
          </a:p>
        </p:txBody>
      </p:sp>
      <p:sp>
        <p:nvSpPr>
          <p:cNvPr id="170" name="Connettore diritto 7"/>
          <p:cNvSpPr/>
          <p:nvPr/>
        </p:nvSpPr>
        <p:spPr>
          <a:xfrm>
            <a:off x="374650" y="1558925"/>
            <a:ext cx="19354800" cy="0"/>
          </a:xfrm>
          <a:prstGeom prst="line">
            <a:avLst/>
          </a:prstGeom>
          <a:ln>
            <a:solidFill>
              <a:srgbClr val="000000"/>
            </a:solidFill>
          </a:ln>
        </p:spPr>
        <p:txBody>
          <a:bodyPr lIns="45719" rIns="45719"/>
          <a:lstStyle/>
          <a:p>
            <a:pPr/>
          </a:p>
        </p:txBody>
      </p:sp>
      <p:sp>
        <p:nvSpPr>
          <p:cNvPr id="171" name="object 5"/>
          <p:cNvSpPr txBox="1"/>
          <p:nvPr/>
        </p:nvSpPr>
        <p:spPr>
          <a:xfrm>
            <a:off x="10531671" y="733425"/>
            <a:ext cx="9572429"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atin typeface="Calibri Light"/>
                <a:ea typeface="Calibri Light"/>
                <a:cs typeface="Calibri Light"/>
                <a:sym typeface="Calibri Light"/>
              </a:defRPr>
            </a:lvl1pPr>
          </a:lstStyle>
          <a:p>
            <a:pPr/>
            <a:r>
              <a:t>N. Balestrieri, A. Bertogalli, F. Cavalieri, N. Tombini</a:t>
            </a:r>
          </a:p>
        </p:txBody>
      </p:sp>
      <p:sp>
        <p:nvSpPr>
          <p:cNvPr id="172" name="object 5"/>
          <p:cNvSpPr txBox="1"/>
          <p:nvPr/>
        </p:nvSpPr>
        <p:spPr>
          <a:xfrm>
            <a:off x="-393701" y="1939713"/>
            <a:ext cx="17081008" cy="915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7200"/>
            </a:lvl1pPr>
          </a:lstStyle>
          <a:p>
            <a:pPr/>
            <a:r>
              <a:t>Stochastic environment - Bidding UCB-Like</a:t>
            </a:r>
          </a:p>
        </p:txBody>
      </p:sp>
      <p:sp>
        <p:nvSpPr>
          <p:cNvPr id="173" name="object 5"/>
          <p:cNvSpPr txBox="1"/>
          <p:nvPr/>
        </p:nvSpPr>
        <p:spPr>
          <a:xfrm>
            <a:off x="-373578" y="3231529"/>
            <a:ext cx="20075481" cy="457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3600"/>
            </a:lvl1pPr>
          </a:lstStyle>
          <a:p>
            <a:pPr/>
            <a:r>
              <a:t>Here we</a:t>
            </a:r>
          </a:p>
        </p:txBody>
      </p:sp>
      <p:sp>
        <p:nvSpPr>
          <p:cNvPr id="174" name="object 5"/>
          <p:cNvSpPr txBox="1"/>
          <p:nvPr/>
        </p:nvSpPr>
        <p:spPr>
          <a:xfrm>
            <a:off x="214434" y="11018640"/>
            <a:ext cx="6352538" cy="7173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11 - The cumulative payments over the users in red we have the budget.</a:t>
            </a:r>
          </a:p>
        </p:txBody>
      </p:sp>
      <p:sp>
        <p:nvSpPr>
          <p:cNvPr id="175" name="object 5"/>
          <p:cNvSpPr txBox="1"/>
          <p:nvPr/>
        </p:nvSpPr>
        <p:spPr>
          <a:xfrm>
            <a:off x="7364308" y="11215490"/>
            <a:ext cx="5412508" cy="3236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12 - The chosen bids curve.</a:t>
            </a:r>
          </a:p>
        </p:txBody>
      </p:sp>
      <p:sp>
        <p:nvSpPr>
          <p:cNvPr id="176" name="object 5"/>
          <p:cNvSpPr txBox="1"/>
          <p:nvPr/>
        </p:nvSpPr>
        <p:spPr>
          <a:xfrm>
            <a:off x="12770712" y="11018640"/>
            <a:ext cx="5910057" cy="7173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13 - The cumulative regret archived by the UCB-Like.</a:t>
            </a:r>
          </a:p>
        </p:txBody>
      </p:sp>
      <p:sp>
        <p:nvSpPr>
          <p:cNvPr id="177" name="object 5"/>
          <p:cNvSpPr txBox="1"/>
          <p:nvPr/>
        </p:nvSpPr>
        <p:spPr>
          <a:xfrm>
            <a:off x="-373578" y="3231529"/>
            <a:ext cx="20075481" cy="16962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200" sz="3600"/>
            </a:pPr>
            <a:r>
              <a:t>Here we employ a </a:t>
            </a:r>
            <a:r>
              <a:rPr b="1"/>
              <a:t>UCB-Like approach</a:t>
            </a:r>
            <a:r>
              <a:t> on the bidding problem in stochastic environment (shown in the previous slide). Here we consider the following parameters: the budget </a:t>
            </a:r>
            <a14:m>
              <m:oMath>
                <m:r>
                  <a:rPr xmlns:a="http://schemas.openxmlformats.org/drawingml/2006/main" sz="3900" i="1">
                    <a:solidFill>
                      <a:srgbClr val="000000"/>
                    </a:solidFill>
                    <a:latin typeface="Cambria Math" panose="02040503050406030204" pitchFamily="18" charset="0"/>
                  </a:rPr>
                  <m:t>B</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135</m:t>
                </m:r>
              </m:oMath>
            </a14:m>
            <a:r>
              <a:t>, 3 advertisers, 1500 customers (</a:t>
            </a:r>
            <a14:m>
              <m:oMath>
                <m:sSub>
                  <m:e>
                    <m:r>
                      <a:rPr xmlns:a="http://schemas.openxmlformats.org/drawingml/2006/main" sz="3900" i="1">
                        <a:solidFill>
                          <a:srgbClr val="000000"/>
                        </a:solidFill>
                        <a:latin typeface="Cambria Math" panose="02040503050406030204" pitchFamily="18" charset="0"/>
                      </a:rPr>
                      <m:t>n</m:t>
                    </m:r>
                  </m:e>
                  <m:sub>
                    <m:r>
                      <a:rPr xmlns:a="http://schemas.openxmlformats.org/drawingml/2006/main" sz="3900" i="1">
                        <a:solidFill>
                          <a:srgbClr val="000000"/>
                        </a:solidFill>
                        <a:latin typeface="Cambria Math" panose="02040503050406030204" pitchFamily="18" charset="0"/>
                      </a:rPr>
                      <m:t>c</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1500</m:t>
                </m:r>
              </m:oMath>
            </a14:m>
            <a:r>
              <a:t>), these results were obtained over 10 trials.</a:t>
            </a:r>
          </a:p>
        </p:txBody>
      </p:sp>
      <p:pic>
        <p:nvPicPr>
          <p:cNvPr id="178" name="pasted-movie.png" descr="pasted-movie.png"/>
          <p:cNvPicPr>
            <a:picLocks noChangeAspect="1"/>
          </p:cNvPicPr>
          <p:nvPr/>
        </p:nvPicPr>
        <p:blipFill>
          <a:blip r:embed="rId3">
            <a:extLst/>
          </a:blip>
          <a:srcRect l="2288" t="18018" r="8765" b="10296"/>
          <a:stretch>
            <a:fillRect/>
          </a:stretch>
        </p:blipFill>
        <p:spPr>
          <a:xfrm>
            <a:off x="102139" y="5969733"/>
            <a:ext cx="6540217" cy="4399449"/>
          </a:xfrm>
          <a:prstGeom prst="rect">
            <a:avLst/>
          </a:prstGeom>
          <a:ln w="12700">
            <a:miter lim="400000"/>
          </a:ln>
        </p:spPr>
      </p:pic>
      <p:pic>
        <p:nvPicPr>
          <p:cNvPr id="179" name="pasted-movie.png" descr="pasted-movie.png"/>
          <p:cNvPicPr>
            <a:picLocks noChangeAspect="1"/>
          </p:cNvPicPr>
          <p:nvPr/>
        </p:nvPicPr>
        <p:blipFill>
          <a:blip r:embed="rId4">
            <a:extLst/>
          </a:blip>
          <a:srcRect l="3297" t="17768" r="21177" b="10728"/>
          <a:stretch>
            <a:fillRect/>
          </a:stretch>
        </p:blipFill>
        <p:spPr>
          <a:xfrm>
            <a:off x="6709229" y="5834398"/>
            <a:ext cx="5909944" cy="4670156"/>
          </a:xfrm>
          <a:prstGeom prst="rect">
            <a:avLst/>
          </a:prstGeom>
          <a:ln w="12700">
            <a:miter lim="400000"/>
          </a:ln>
        </p:spPr>
      </p:pic>
      <p:pic>
        <p:nvPicPr>
          <p:cNvPr id="180" name="pasted-movie.png" descr="pasted-movie.png"/>
          <p:cNvPicPr>
            <a:picLocks noChangeAspect="1"/>
          </p:cNvPicPr>
          <p:nvPr/>
        </p:nvPicPr>
        <p:blipFill>
          <a:blip r:embed="rId5">
            <a:extLst/>
          </a:blip>
          <a:srcRect l="8530" t="17202" r="1738" b="10849"/>
          <a:stretch>
            <a:fillRect/>
          </a:stretch>
        </p:blipFill>
        <p:spPr>
          <a:xfrm>
            <a:off x="12959356" y="5729633"/>
            <a:ext cx="7167985" cy="4797132"/>
          </a:xfrm>
          <a:prstGeom prst="rect">
            <a:avLst/>
          </a:prstGeom>
          <a:ln w="12700">
            <a:miter lim="400000"/>
          </a:ln>
        </p:spPr>
      </p:pic>
      <p:sp>
        <p:nvSpPr>
          <p:cNvPr id="181" name="object 5"/>
          <p:cNvSpPr txBox="1"/>
          <p:nvPr/>
        </p:nvSpPr>
        <p:spPr>
          <a:xfrm>
            <a:off x="2507345" y="10238549"/>
            <a:ext cx="1422400" cy="38517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14:m>
              <m:oMathPara>
                <m:oMathParaPr>
                  <m:jc m:val="left"/>
                </m:oMathParaPr>
                <m:oMath>
                  <m:sSub>
                    <m:e>
                      <m:r>
                        <a:rPr xmlns:a="http://schemas.openxmlformats.org/drawingml/2006/main" sz="2700" i="1">
                          <a:solidFill>
                            <a:srgbClr val="000000"/>
                          </a:solidFill>
                          <a:latin typeface="Cambria Math" panose="02040503050406030204" pitchFamily="18" charset="0"/>
                        </a:rPr>
                        <m:t>n</m:t>
                      </m:r>
                    </m:e>
                    <m:sub>
                      <m:r>
                        <a:rPr xmlns:a="http://schemas.openxmlformats.org/drawingml/2006/main" sz="2700" i="1">
                          <a:solidFill>
                            <a:srgbClr val="000000"/>
                          </a:solidFill>
                          <a:latin typeface="Cambria Math" panose="02040503050406030204" pitchFamily="18" charset="0"/>
                        </a:rPr>
                        <m:t>c</m:t>
                      </m:r>
                    </m:sub>
                  </m:sSub>
                </m:oMath>
              </m:oMathPara>
            </a14:m>
          </a:p>
        </p:txBody>
      </p:sp>
      <p:sp>
        <p:nvSpPr>
          <p:cNvPr id="182" name="object 5"/>
          <p:cNvSpPr txBox="1"/>
          <p:nvPr/>
        </p:nvSpPr>
        <p:spPr>
          <a:xfrm>
            <a:off x="9340850" y="10238549"/>
            <a:ext cx="1422400" cy="38517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14:m>
              <m:oMathPara>
                <m:oMathParaPr>
                  <m:jc m:val="left"/>
                </m:oMathParaPr>
                <m:oMath>
                  <m:sSub>
                    <m:e>
                      <m:r>
                        <a:rPr xmlns:a="http://schemas.openxmlformats.org/drawingml/2006/main" sz="2700" i="1">
                          <a:solidFill>
                            <a:srgbClr val="000000"/>
                          </a:solidFill>
                          <a:latin typeface="Cambria Math" panose="02040503050406030204" pitchFamily="18" charset="0"/>
                        </a:rPr>
                        <m:t>n</m:t>
                      </m:r>
                    </m:e>
                    <m:sub>
                      <m:r>
                        <a:rPr xmlns:a="http://schemas.openxmlformats.org/drawingml/2006/main" sz="2700" i="1">
                          <a:solidFill>
                            <a:srgbClr val="000000"/>
                          </a:solidFill>
                          <a:latin typeface="Cambria Math" panose="02040503050406030204" pitchFamily="18" charset="0"/>
                        </a:rPr>
                        <m:t>c</m:t>
                      </m:r>
                    </m:sub>
                  </m:sSub>
                </m:oMath>
              </m:oMathPara>
            </a14:m>
          </a:p>
        </p:txBody>
      </p:sp>
      <p:sp>
        <p:nvSpPr>
          <p:cNvPr id="183" name="object 5"/>
          <p:cNvSpPr txBox="1"/>
          <p:nvPr/>
        </p:nvSpPr>
        <p:spPr>
          <a:xfrm>
            <a:off x="15014540" y="10238549"/>
            <a:ext cx="1422400" cy="38517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14:m>
              <m:oMathPara>
                <m:oMathParaPr>
                  <m:jc m:val="left"/>
                </m:oMathParaPr>
                <m:oMath>
                  <m:sSub>
                    <m:e>
                      <m:r>
                        <a:rPr xmlns:a="http://schemas.openxmlformats.org/drawingml/2006/main" sz="2700" i="1">
                          <a:solidFill>
                            <a:srgbClr val="000000"/>
                          </a:solidFill>
                          <a:latin typeface="Cambria Math" panose="02040503050406030204" pitchFamily="18" charset="0"/>
                        </a:rPr>
                        <m:t>n</m:t>
                      </m:r>
                    </m:e>
                    <m:sub>
                      <m:r>
                        <a:rPr xmlns:a="http://schemas.openxmlformats.org/drawingml/2006/main" sz="2700" i="1">
                          <a:solidFill>
                            <a:srgbClr val="000000"/>
                          </a:solidFill>
                          <a:latin typeface="Cambria Math" panose="02040503050406030204" pitchFamily="18" charset="0"/>
                        </a:rPr>
                        <m:t>c</m:t>
                      </m:r>
                    </m:sub>
                  </m:sSub>
                </m:oMath>
              </m:oMathPara>
            </a14: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Immagine 4" descr="Immagine 4"/>
          <p:cNvPicPr>
            <a:picLocks noChangeAspect="1"/>
          </p:cNvPicPr>
          <p:nvPr/>
        </p:nvPicPr>
        <p:blipFill>
          <a:blip r:embed="rId2">
            <a:extLst/>
          </a:blip>
          <a:stretch>
            <a:fillRect/>
          </a:stretch>
        </p:blipFill>
        <p:spPr>
          <a:xfrm>
            <a:off x="374650" y="111125"/>
            <a:ext cx="4980021" cy="1267864"/>
          </a:xfrm>
          <a:prstGeom prst="rect">
            <a:avLst/>
          </a:prstGeom>
          <a:ln w="12700">
            <a:miter lim="400000"/>
          </a:ln>
        </p:spPr>
      </p:pic>
      <p:sp>
        <p:nvSpPr>
          <p:cNvPr id="186" name="object 5"/>
          <p:cNvSpPr txBox="1"/>
          <p:nvPr/>
        </p:nvSpPr>
        <p:spPr>
          <a:xfrm>
            <a:off x="14019128" y="242803"/>
            <a:ext cx="608497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vl1pPr>
          </a:lstStyle>
          <a:p>
            <a:pPr/>
            <a:r>
              <a:t>       OLA - Project Assignment</a:t>
            </a:r>
          </a:p>
        </p:txBody>
      </p:sp>
      <p:sp>
        <p:nvSpPr>
          <p:cNvPr id="187" name="Connettore diritto 7"/>
          <p:cNvSpPr/>
          <p:nvPr/>
        </p:nvSpPr>
        <p:spPr>
          <a:xfrm>
            <a:off x="374650" y="1558925"/>
            <a:ext cx="19354800" cy="0"/>
          </a:xfrm>
          <a:prstGeom prst="line">
            <a:avLst/>
          </a:prstGeom>
          <a:ln>
            <a:solidFill>
              <a:srgbClr val="000000"/>
            </a:solidFill>
          </a:ln>
        </p:spPr>
        <p:txBody>
          <a:bodyPr lIns="45719" rIns="45719"/>
          <a:lstStyle/>
          <a:p>
            <a:pPr/>
          </a:p>
        </p:txBody>
      </p:sp>
      <p:sp>
        <p:nvSpPr>
          <p:cNvPr id="188" name="object 5"/>
          <p:cNvSpPr txBox="1"/>
          <p:nvPr/>
        </p:nvSpPr>
        <p:spPr>
          <a:xfrm>
            <a:off x="10531671" y="733425"/>
            <a:ext cx="9572429"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atin typeface="Calibri Light"/>
                <a:ea typeface="Calibri Light"/>
                <a:cs typeface="Calibri Light"/>
                <a:sym typeface="Calibri Light"/>
              </a:defRPr>
            </a:lvl1pPr>
          </a:lstStyle>
          <a:p>
            <a:pPr/>
            <a:r>
              <a:t>N. Balestrieri, A. Bertogalli, F. Cavalieri, N. Tombini</a:t>
            </a:r>
          </a:p>
        </p:txBody>
      </p:sp>
      <p:sp>
        <p:nvSpPr>
          <p:cNvPr id="189" name="object 5"/>
          <p:cNvSpPr txBox="1"/>
          <p:nvPr/>
        </p:nvSpPr>
        <p:spPr>
          <a:xfrm>
            <a:off x="-393701" y="1939713"/>
            <a:ext cx="18052892" cy="915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7200"/>
            </a:lvl1pPr>
          </a:lstStyle>
          <a:p>
            <a:pPr/>
            <a:r>
              <a:t>Stochastic environment - Pricing + Bidding (MPS)</a:t>
            </a:r>
          </a:p>
        </p:txBody>
      </p:sp>
      <p:sp>
        <p:nvSpPr>
          <p:cNvPr id="190" name="object 5"/>
          <p:cNvSpPr txBox="1"/>
          <p:nvPr/>
        </p:nvSpPr>
        <p:spPr>
          <a:xfrm>
            <a:off x="-373578" y="3231529"/>
            <a:ext cx="20075481" cy="10166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200" sz="3600"/>
            </a:pPr>
            <a:r>
              <a:t>Here we evaluate </a:t>
            </a:r>
            <a:r>
              <a:rPr b="1"/>
              <a:t>Multiplicative Pacing Strategy </a:t>
            </a:r>
            <a:r>
              <a:t>for the bidding and </a:t>
            </a:r>
            <a:r>
              <a:rPr b="1"/>
              <a:t>GP-UCB </a:t>
            </a:r>
            <a:r>
              <a:t>for the pricing, with parameters: auctions = 1500, advertisers = 3, budget = 135, days = 10, trials = 10, cost = 0.25.</a:t>
            </a:r>
          </a:p>
        </p:txBody>
      </p:sp>
      <p:sp>
        <p:nvSpPr>
          <p:cNvPr id="191" name="object 5"/>
          <p:cNvSpPr txBox="1"/>
          <p:nvPr/>
        </p:nvSpPr>
        <p:spPr>
          <a:xfrm>
            <a:off x="13782969" y="6220255"/>
            <a:ext cx="5077375" cy="7173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14 - The cumulative regret in 10 days of pricing + bidding interaction.</a:t>
            </a:r>
          </a:p>
        </p:txBody>
      </p:sp>
      <p:pic>
        <p:nvPicPr>
          <p:cNvPr id="192" name="pasted-movie.png" descr="pasted-movie.png"/>
          <p:cNvPicPr>
            <a:picLocks noChangeAspect="1"/>
          </p:cNvPicPr>
          <p:nvPr/>
        </p:nvPicPr>
        <p:blipFill>
          <a:blip r:embed="rId3">
            <a:extLst/>
          </a:blip>
          <a:srcRect l="3545" t="17619" r="668" b="8935"/>
          <a:stretch>
            <a:fillRect/>
          </a:stretch>
        </p:blipFill>
        <p:spPr>
          <a:xfrm>
            <a:off x="351433" y="4713372"/>
            <a:ext cx="13632822" cy="3853839"/>
          </a:xfrm>
          <a:prstGeom prst="rect">
            <a:avLst/>
          </a:prstGeom>
          <a:ln w="12700">
            <a:miter lim="400000"/>
          </a:ln>
        </p:spPr>
      </p:pic>
      <p:pic>
        <p:nvPicPr>
          <p:cNvPr id="193" name="pasted-movie.png" descr="pasted-movie.png"/>
          <p:cNvPicPr>
            <a:picLocks noChangeAspect="1"/>
          </p:cNvPicPr>
          <p:nvPr/>
        </p:nvPicPr>
        <p:blipFill>
          <a:blip r:embed="rId4">
            <a:extLst/>
          </a:blip>
          <a:srcRect l="818" t="16200" r="0" b="9859"/>
          <a:stretch>
            <a:fillRect/>
          </a:stretch>
        </p:blipFill>
        <p:spPr>
          <a:xfrm>
            <a:off x="107183" y="8649513"/>
            <a:ext cx="14021126" cy="3853756"/>
          </a:xfrm>
          <a:prstGeom prst="rect">
            <a:avLst/>
          </a:prstGeom>
          <a:ln w="12700">
            <a:miter lim="400000"/>
          </a:ln>
        </p:spPr>
      </p:pic>
      <p:sp>
        <p:nvSpPr>
          <p:cNvPr id="194" name="object 5"/>
          <p:cNvSpPr txBox="1"/>
          <p:nvPr/>
        </p:nvSpPr>
        <p:spPr>
          <a:xfrm>
            <a:off x="13782969" y="10253033"/>
            <a:ext cx="5077375" cy="11110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15 - The cumulative payments in 10 days of pricing + bidding interaction.</a:t>
            </a:r>
          </a:p>
        </p:txBody>
      </p:sp>
      <p:sp>
        <p:nvSpPr>
          <p:cNvPr id="195" name="object 5"/>
          <p:cNvSpPr txBox="1"/>
          <p:nvPr/>
        </p:nvSpPr>
        <p:spPr>
          <a:xfrm rot="16200000">
            <a:off x="-1390125" y="5639741"/>
            <a:ext cx="3328781" cy="23884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05" sz="1900"/>
            </a:lvl1pPr>
          </a:lstStyle>
          <a:p>
            <a:pPr/>
            <a:r>
              <a:t>Cumulative regret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Immagine 4" descr="Immagine 4"/>
          <p:cNvPicPr>
            <a:picLocks noChangeAspect="1"/>
          </p:cNvPicPr>
          <p:nvPr/>
        </p:nvPicPr>
        <p:blipFill>
          <a:blip r:embed="rId2">
            <a:extLst/>
          </a:blip>
          <a:stretch>
            <a:fillRect/>
          </a:stretch>
        </p:blipFill>
        <p:spPr>
          <a:xfrm>
            <a:off x="374650" y="111125"/>
            <a:ext cx="4980021" cy="1267864"/>
          </a:xfrm>
          <a:prstGeom prst="rect">
            <a:avLst/>
          </a:prstGeom>
          <a:ln w="12700">
            <a:miter lim="400000"/>
          </a:ln>
        </p:spPr>
      </p:pic>
      <p:sp>
        <p:nvSpPr>
          <p:cNvPr id="198" name="object 5"/>
          <p:cNvSpPr txBox="1"/>
          <p:nvPr/>
        </p:nvSpPr>
        <p:spPr>
          <a:xfrm>
            <a:off x="14019128" y="242803"/>
            <a:ext cx="608497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vl1pPr>
          </a:lstStyle>
          <a:p>
            <a:pPr/>
            <a:r>
              <a:t>       OLA - Project Assignment</a:t>
            </a:r>
          </a:p>
        </p:txBody>
      </p:sp>
      <p:sp>
        <p:nvSpPr>
          <p:cNvPr id="199" name="Connettore diritto 7"/>
          <p:cNvSpPr/>
          <p:nvPr/>
        </p:nvSpPr>
        <p:spPr>
          <a:xfrm>
            <a:off x="374650" y="1558925"/>
            <a:ext cx="19354800" cy="0"/>
          </a:xfrm>
          <a:prstGeom prst="line">
            <a:avLst/>
          </a:prstGeom>
          <a:ln>
            <a:solidFill>
              <a:srgbClr val="000000"/>
            </a:solidFill>
          </a:ln>
        </p:spPr>
        <p:txBody>
          <a:bodyPr lIns="45719" rIns="45719"/>
          <a:lstStyle/>
          <a:p>
            <a:pPr/>
          </a:p>
        </p:txBody>
      </p:sp>
      <p:sp>
        <p:nvSpPr>
          <p:cNvPr id="200" name="object 5"/>
          <p:cNvSpPr txBox="1"/>
          <p:nvPr/>
        </p:nvSpPr>
        <p:spPr>
          <a:xfrm>
            <a:off x="10531671" y="733425"/>
            <a:ext cx="9572429"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20" sz="3600">
                <a:latin typeface="Calibri Light"/>
                <a:ea typeface="Calibri Light"/>
                <a:cs typeface="Calibri Light"/>
                <a:sym typeface="Calibri Light"/>
              </a:defRPr>
            </a:lvl1pPr>
          </a:lstStyle>
          <a:p>
            <a:pPr/>
            <a:r>
              <a:t>N. Balestrieri, A. Bertogalli, F. Cavalieri, N. Tombini</a:t>
            </a:r>
          </a:p>
        </p:txBody>
      </p:sp>
      <p:sp>
        <p:nvSpPr>
          <p:cNvPr id="201" name="object 5"/>
          <p:cNvSpPr txBox="1"/>
          <p:nvPr/>
        </p:nvSpPr>
        <p:spPr>
          <a:xfrm>
            <a:off x="-393701" y="1939713"/>
            <a:ext cx="19756870" cy="915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200" sz="7200"/>
            </a:lvl1pPr>
          </a:lstStyle>
          <a:p>
            <a:pPr/>
            <a:r>
              <a:t>Stochastic environment - Pricing + Bidding (UCB-Like)</a:t>
            </a:r>
          </a:p>
        </p:txBody>
      </p:sp>
      <p:sp>
        <p:nvSpPr>
          <p:cNvPr id="202" name="object 5"/>
          <p:cNvSpPr txBox="1"/>
          <p:nvPr/>
        </p:nvSpPr>
        <p:spPr>
          <a:xfrm>
            <a:off x="-373578" y="3231529"/>
            <a:ext cx="20075481" cy="10166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95019">
              <a:spcBef>
                <a:spcPts val="100"/>
              </a:spcBef>
              <a:defRPr spc="-200" sz="3600"/>
            </a:pPr>
            <a:r>
              <a:t>Here we evaluate </a:t>
            </a:r>
            <a:r>
              <a:rPr b="1"/>
              <a:t>UCB-Like algorithm </a:t>
            </a:r>
            <a:r>
              <a:t>for the bidding and </a:t>
            </a:r>
            <a:r>
              <a:rPr b="1"/>
              <a:t>GP-UCB </a:t>
            </a:r>
            <a:r>
              <a:t>for the pricing, with parameters: auctions = 1500, advertisers = 3, budget = 135, days = 10, trials = 10, cost = 0.25.</a:t>
            </a:r>
          </a:p>
        </p:txBody>
      </p:sp>
      <p:pic>
        <p:nvPicPr>
          <p:cNvPr id="203" name="pasted-movie.png" descr="pasted-movie.png"/>
          <p:cNvPicPr>
            <a:picLocks noChangeAspect="1"/>
          </p:cNvPicPr>
          <p:nvPr/>
        </p:nvPicPr>
        <p:blipFill>
          <a:blip r:embed="rId3">
            <a:extLst/>
          </a:blip>
          <a:srcRect l="3718" t="17417" r="0" b="10289"/>
          <a:stretch>
            <a:fillRect/>
          </a:stretch>
        </p:blipFill>
        <p:spPr>
          <a:xfrm>
            <a:off x="349218" y="4277391"/>
            <a:ext cx="14317169" cy="3963308"/>
          </a:xfrm>
          <a:prstGeom prst="rect">
            <a:avLst/>
          </a:prstGeom>
          <a:ln w="12700">
            <a:miter lim="400000"/>
          </a:ln>
        </p:spPr>
      </p:pic>
      <p:pic>
        <p:nvPicPr>
          <p:cNvPr id="204" name="pasted-movie.png" descr="pasted-movie.png"/>
          <p:cNvPicPr>
            <a:picLocks noChangeAspect="1"/>
          </p:cNvPicPr>
          <p:nvPr/>
        </p:nvPicPr>
        <p:blipFill>
          <a:blip r:embed="rId4">
            <a:extLst/>
          </a:blip>
          <a:srcRect l="1064" t="17400" r="1064" b="10111"/>
          <a:stretch>
            <a:fillRect/>
          </a:stretch>
        </p:blipFill>
        <p:spPr>
          <a:xfrm>
            <a:off x="73764" y="8568951"/>
            <a:ext cx="14317524" cy="3909602"/>
          </a:xfrm>
          <a:prstGeom prst="rect">
            <a:avLst/>
          </a:prstGeom>
          <a:ln w="12700">
            <a:miter lim="400000"/>
          </a:ln>
        </p:spPr>
      </p:pic>
      <p:sp>
        <p:nvSpPr>
          <p:cNvPr id="205" name="object 5"/>
          <p:cNvSpPr txBox="1"/>
          <p:nvPr/>
        </p:nvSpPr>
        <p:spPr>
          <a:xfrm rot="16200000">
            <a:off x="-1390125" y="5639741"/>
            <a:ext cx="3328781" cy="23884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05" sz="1900"/>
            </a:lvl1pPr>
          </a:lstStyle>
          <a:p>
            <a:pPr/>
            <a:r>
              <a:t>Cumulative regret</a:t>
            </a:r>
          </a:p>
        </p:txBody>
      </p:sp>
      <p:sp>
        <p:nvSpPr>
          <p:cNvPr id="206" name="object 5"/>
          <p:cNvSpPr txBox="1"/>
          <p:nvPr/>
        </p:nvSpPr>
        <p:spPr>
          <a:xfrm>
            <a:off x="13986602" y="5916066"/>
            <a:ext cx="5077375" cy="7173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16 - The cumulative regret in 10 days of pricing + bidding interaction.</a:t>
            </a:r>
          </a:p>
        </p:txBody>
      </p:sp>
      <p:sp>
        <p:nvSpPr>
          <p:cNvPr id="207" name="object 5"/>
          <p:cNvSpPr txBox="1"/>
          <p:nvPr/>
        </p:nvSpPr>
        <p:spPr>
          <a:xfrm>
            <a:off x="13986602" y="9968245"/>
            <a:ext cx="5077375" cy="11110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5019">
              <a:spcBef>
                <a:spcPts val="100"/>
              </a:spcBef>
              <a:defRPr spc="-138" sz="2500"/>
            </a:lvl1pPr>
          </a:lstStyle>
          <a:p>
            <a:pPr/>
            <a:r>
              <a:t>Fig. 17 - The cumulative payments in 10 days of pricing + bidding interaction.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